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Open Sans 1" panose="020B0604020202020204" charset="0"/>
      <p:regular r:id="rId18"/>
    </p:embeddedFont>
    <p:embeddedFont>
      <p:font typeface="Open Sans 1 Bold" panose="020B0604020202020204" charset="0"/>
      <p:regular r:id="rId19"/>
    </p:embeddedFont>
    <p:embeddedFont>
      <p:font typeface="Open Sans 2" panose="020B0604020202020204" charset="0"/>
      <p:regular r:id="rId20"/>
    </p:embeddedFont>
    <p:embeddedFont>
      <p:font typeface="Open Sans 2 Bold" panose="020B0604020202020204" charset="0"/>
      <p:regular r:id="rId21"/>
    </p:embeddedFont>
    <p:embeddedFont>
      <p:font typeface="Raleway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58792" autoAdjust="0"/>
  </p:normalViewPr>
  <p:slideViewPr>
    <p:cSldViewPr>
      <p:cViewPr varScale="1">
        <p:scale>
          <a:sx n="40" d="100"/>
          <a:sy n="40" d="100"/>
        </p:scale>
        <p:origin x="152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jpeg>
</file>

<file path=ppt/media/image2.png>
</file>

<file path=ppt/media/image3.jpg>
</file>

<file path=ppt/media/image4.jpeg>
</file>

<file path=ppt/media/image5.png>
</file>

<file path=ppt/media/image6.jp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8724FC-FD06-4FB2-98AD-BF2F4464F7B9}" type="datetimeFigureOut">
              <a:rPr lang="fr-FR" smtClean="0"/>
              <a:t>11/11/2025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F4ACD9-0930-4723-8E84-6D7113067B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7491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Bonjour à toutes et à tous,</a:t>
            </a:r>
          </a:p>
          <a:p>
            <a:r>
              <a:rPr lang="fr-FR" dirty="0"/>
              <a:t>Bienvenue dans cette présentation dédiée à la </a:t>
            </a:r>
            <a:r>
              <a:rPr lang="fr-FR" b="1" dirty="0"/>
              <a:t>plateforme d’agrégation de mobilité urbaine</a:t>
            </a:r>
            <a:r>
              <a:rPr lang="fr-FR" dirty="0"/>
              <a:t>, développée dans le cadre du </a:t>
            </a:r>
            <a:r>
              <a:rPr lang="fr-FR" b="1" dirty="0"/>
              <a:t>Maroc YNOV Campus</a:t>
            </a:r>
            <a:r>
              <a:rPr lang="fr-FR" dirty="0"/>
              <a:t>.</a:t>
            </a:r>
          </a:p>
          <a:p>
            <a:r>
              <a:rPr lang="fr-FR" dirty="0"/>
              <a:t>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65394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Après l’analyse des usages, cette cinquième phase vise à </a:t>
            </a:r>
            <a:r>
              <a:rPr lang="fr-FR" b="1" dirty="0"/>
              <a:t>estimer les revenus générés par chaque mode de transport</a:t>
            </a:r>
            <a:r>
              <a:rPr lang="fr-FR" dirty="0"/>
              <a:t> et à identifier les </a:t>
            </a:r>
            <a:r>
              <a:rPr lang="fr-FR" b="1" dirty="0"/>
              <a:t>stations les plus rentables</a:t>
            </a:r>
            <a:r>
              <a:rPr lang="fr-FR" dirty="0"/>
              <a:t>.</a:t>
            </a:r>
          </a:p>
          <a:p>
            <a:r>
              <a:rPr lang="fr-FR" dirty="0"/>
              <a:t>Pour cela, nous avons intégré les paramètres tarifaires et fiscaux dans nos calculs :</a:t>
            </a:r>
          </a:p>
          <a:p>
            <a:r>
              <a:rPr lang="fr-FR" dirty="0"/>
              <a:t>Les </a:t>
            </a:r>
            <a:r>
              <a:rPr lang="fr-FR" b="1" dirty="0"/>
              <a:t>revenus vélo</a:t>
            </a:r>
            <a:r>
              <a:rPr lang="fr-FR" dirty="0"/>
              <a:t> sont calculés à partir de la durée des trajets, multipliée par un tarif unitaire par minute.</a:t>
            </a:r>
          </a:p>
          <a:p>
            <a:r>
              <a:rPr lang="fr-FR" dirty="0"/>
              <a:t>Les </a:t>
            </a:r>
            <a:r>
              <a:rPr lang="fr-FR" b="1" dirty="0"/>
              <a:t>revenus métro</a:t>
            </a:r>
            <a:r>
              <a:rPr lang="fr-FR" dirty="0"/>
              <a:t> sont estimés en fonction du nombre d’entrées par heure, multiplié par le prix du ticket.</a:t>
            </a:r>
          </a:p>
          <a:p>
            <a:r>
              <a:rPr lang="fr-FR" dirty="0"/>
              <a:t>Un </a:t>
            </a:r>
            <a:r>
              <a:rPr lang="fr-FR" b="1" dirty="0"/>
              <a:t>taux de taxe</a:t>
            </a:r>
            <a:r>
              <a:rPr lang="fr-FR" dirty="0"/>
              <a:t> est appliqué pour obtenir les revenus nets, arrondis à deux décimales.</a:t>
            </a:r>
          </a:p>
          <a:p>
            <a:r>
              <a:rPr lang="fr-FR" dirty="0"/>
              <a:t>Ensuite, nous avons attribué ces revenus à chaque station, ce qui nous a permis de </a:t>
            </a:r>
            <a:r>
              <a:rPr lang="fr-FR" b="1" dirty="0"/>
              <a:t>classer les 10 stations les plus lucratives</a:t>
            </a:r>
            <a:r>
              <a:rPr lang="fr-FR" dirty="0"/>
              <a:t>.</a:t>
            </a:r>
          </a:p>
          <a:p>
            <a:r>
              <a:rPr lang="fr-FR" dirty="0"/>
              <a:t>Enfin, une </a:t>
            </a:r>
            <a:r>
              <a:rPr lang="fr-FR" b="1" dirty="0"/>
              <a:t>synthèse globale par mode</a:t>
            </a:r>
            <a:r>
              <a:rPr lang="fr-FR" dirty="0"/>
              <a:t> a été produite, avec la répartition des revenus entre vélo et métro, et une visualisation des écarts de rentabilité.</a:t>
            </a:r>
          </a:p>
          <a:p>
            <a:r>
              <a:rPr lang="fr-FR" dirty="0"/>
              <a:t>Cette phase permet de relier les usages aux impacts économiques, et d’orienter les investissements vers les zones les plus stratégiques.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3316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Cette sixième phase introduit un volet essentiel : la </a:t>
            </a:r>
            <a:r>
              <a:rPr lang="fr-FR" b="1" dirty="0"/>
              <a:t>détection proactive des anomalies</a:t>
            </a:r>
            <a:r>
              <a:rPr lang="fr-FR" dirty="0"/>
              <a:t> pour améliorer la </a:t>
            </a:r>
            <a:r>
              <a:rPr lang="fr-FR" b="1" dirty="0"/>
              <a:t>réactivité du réseau</a:t>
            </a:r>
            <a:r>
              <a:rPr lang="fr-FR" dirty="0"/>
              <a:t> et orienter les </a:t>
            </a:r>
            <a:r>
              <a:rPr lang="fr-FR" b="1" dirty="0"/>
              <a:t>décisions opérationnelles</a:t>
            </a:r>
            <a:r>
              <a:rPr lang="fr-FR" dirty="0"/>
              <a:t>.</a:t>
            </a:r>
          </a:p>
          <a:p>
            <a:r>
              <a:rPr lang="fr-FR" dirty="0"/>
              <a:t>Plusieurs mécanismes d’alerte ont été mis en place :</a:t>
            </a:r>
          </a:p>
          <a:p>
            <a:r>
              <a:rPr lang="fr-FR" dirty="0"/>
              <a:t>D’abord, la </a:t>
            </a:r>
            <a:r>
              <a:rPr lang="fr-FR" b="1" dirty="0"/>
              <a:t>saturation métro</a:t>
            </a:r>
            <a:r>
              <a:rPr lang="fr-FR" dirty="0"/>
              <a:t>, avec identification des stations dépassant 5000 entrées en une heure.</a:t>
            </a:r>
          </a:p>
          <a:p>
            <a:r>
              <a:rPr lang="fr-FR" dirty="0"/>
              <a:t>Ensuite, les </a:t>
            </a:r>
            <a:r>
              <a:rPr lang="fr-FR" b="1" dirty="0"/>
              <a:t>trajets vélo anormaux</a:t>
            </a:r>
            <a:r>
              <a:rPr lang="fr-FR" dirty="0"/>
              <a:t>, trop courts ou trop longs, qui peuvent signaler des erreurs ou des usages atypiques.</a:t>
            </a:r>
          </a:p>
          <a:p>
            <a:r>
              <a:rPr lang="fr-FR" dirty="0"/>
              <a:t>Une </a:t>
            </a:r>
            <a:r>
              <a:rPr lang="fr-FR" b="1" dirty="0"/>
              <a:t>alerte généralisée par catégorie</a:t>
            </a:r>
            <a:r>
              <a:rPr lang="fr-FR" dirty="0"/>
              <a:t>, déclenchée lorsque plus de 25 % des stations d’un groupe ont un stock de vélos inférieur à 5.</a:t>
            </a:r>
          </a:p>
          <a:p>
            <a:r>
              <a:rPr lang="fr-FR" dirty="0"/>
              <a:t>Des </a:t>
            </a:r>
            <a:r>
              <a:rPr lang="fr-FR" b="1" dirty="0"/>
              <a:t>recommandations opérationnelles</a:t>
            </a:r>
            <a:r>
              <a:rPr lang="fr-FR" dirty="0"/>
              <a:t> sont générées automatiquement : renfort de bus, régulation des stations, ajustements ciblés.</a:t>
            </a:r>
          </a:p>
          <a:p>
            <a:r>
              <a:rPr lang="fr-FR" dirty="0"/>
              <a:t>Enfin, un </a:t>
            </a:r>
            <a:r>
              <a:rPr lang="fr-FR" b="1" dirty="0"/>
              <a:t>journal d’événements</a:t>
            </a:r>
            <a:r>
              <a:rPr lang="fr-FR" dirty="0"/>
              <a:t> est créé, avec des entrées horodatées et codées, pour tracer chaque alerte et faciliter l’exploitation.</a:t>
            </a:r>
          </a:p>
          <a:p>
            <a:r>
              <a:rPr lang="fr-FR" dirty="0"/>
              <a:t>Cette phase permet de transformer les données en </a:t>
            </a:r>
            <a:r>
              <a:rPr lang="fr-FR" b="1" dirty="0"/>
              <a:t>leviers d’action concrets</a:t>
            </a:r>
            <a:r>
              <a:rPr lang="fr-FR" dirty="0"/>
              <a:t>, renforçant la qualité de service et la capacité d’adaptation du réseau urbain.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2067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Cette dernière phase est consacrée à la </a:t>
            </a:r>
            <a:r>
              <a:rPr lang="fr-FR" b="1" dirty="0"/>
              <a:t>restitution des résultats</a:t>
            </a:r>
            <a:r>
              <a:rPr lang="fr-FR" dirty="0"/>
              <a:t> sous forme de rapports clairs, structurés et partageables.</a:t>
            </a:r>
          </a:p>
          <a:p>
            <a:r>
              <a:rPr lang="fr-FR" dirty="0"/>
              <a:t>L’objectif est de faciliter la </a:t>
            </a:r>
            <a:r>
              <a:rPr lang="fr-FR" b="1" dirty="0"/>
              <a:t>prise de décision</a:t>
            </a:r>
            <a:r>
              <a:rPr lang="fr-FR" dirty="0"/>
              <a:t>, en interne comme entre parties prenantes, grâce à des livrables lisibles et exploitables.</a:t>
            </a:r>
          </a:p>
          <a:p>
            <a:r>
              <a:rPr lang="fr-FR" dirty="0"/>
              <a:t>Concrètement, nous avons mis en place :</a:t>
            </a:r>
          </a:p>
          <a:p>
            <a:r>
              <a:rPr lang="fr-FR" dirty="0"/>
              <a:t>Un </a:t>
            </a:r>
            <a:r>
              <a:rPr lang="fr-FR" b="1" dirty="0"/>
              <a:t>rapport multimodal par station</a:t>
            </a:r>
            <a:r>
              <a:rPr lang="fr-FR" dirty="0"/>
              <a:t>, qui compile les indicateurs clés — usage, revenus, alertes — pour chaque lieu.</a:t>
            </a:r>
          </a:p>
          <a:p>
            <a:r>
              <a:rPr lang="fr-FR" dirty="0"/>
              <a:t>Des </a:t>
            </a:r>
            <a:r>
              <a:rPr lang="fr-FR" b="1" dirty="0"/>
              <a:t>simulations d’exports CSV</a:t>
            </a:r>
            <a:r>
              <a:rPr lang="fr-FR" dirty="0"/>
              <a:t>, avec des chaînes formatées pour les usages, les revenus et les alertes, prêtes à être intégrées dans des outils de </a:t>
            </a:r>
            <a:r>
              <a:rPr lang="fr-FR" dirty="0" err="1"/>
              <a:t>reporting</a:t>
            </a:r>
            <a:r>
              <a:rPr lang="fr-FR" dirty="0"/>
              <a:t>.</a:t>
            </a:r>
          </a:p>
          <a:p>
            <a:r>
              <a:rPr lang="fr-FR" dirty="0"/>
              <a:t>Un </a:t>
            </a:r>
            <a:r>
              <a:rPr lang="fr-FR" b="1" dirty="0"/>
              <a:t>tableau horaire récapitulatif</a:t>
            </a:r>
            <a:r>
              <a:rPr lang="fr-FR" dirty="0"/>
              <a:t>, structuré par heure, qui permet de suivre l’évolution des flux et d’identifier les moments critiques.</a:t>
            </a:r>
          </a:p>
          <a:p>
            <a:r>
              <a:rPr lang="fr-FR" dirty="0"/>
              <a:t>Et enfin, une </a:t>
            </a:r>
            <a:r>
              <a:rPr lang="fr-FR" b="1" dirty="0"/>
              <a:t>synthèse analytique</a:t>
            </a:r>
            <a:r>
              <a:rPr lang="fr-FR" dirty="0"/>
              <a:t>, qui met en évidence les points forts, les zones critiques et les </a:t>
            </a:r>
            <a:r>
              <a:rPr lang="fr-FR" b="1" dirty="0"/>
              <a:t>axes d’amélioration recommandés</a:t>
            </a:r>
            <a:r>
              <a:rPr lang="fr-FR" dirty="0"/>
              <a:t>.</a:t>
            </a:r>
          </a:p>
          <a:p>
            <a:r>
              <a:rPr lang="fr-FR" dirty="0"/>
              <a:t>Cette phase transforme les données en </a:t>
            </a:r>
            <a:r>
              <a:rPr lang="fr-FR" b="1" dirty="0"/>
              <a:t>supports d’aide à la décision</a:t>
            </a:r>
            <a:r>
              <a:rPr lang="fr-FR" dirty="0"/>
              <a:t>, renforçant la lisibilité des analyses et la capacité d’action des acteurs de la mobilité.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10953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 conclure, cette plateforme d’agrégation permet de franchir un cap dans la gestion de la mobilité urbaine.</a:t>
            </a:r>
          </a:p>
          <a:p>
            <a:r>
              <a:rPr lang="fr-FR" dirty="0"/>
              <a:t>Elle offre une </a:t>
            </a:r>
            <a:r>
              <a:rPr lang="fr-FR" b="1" dirty="0"/>
              <a:t>vision unifiée</a:t>
            </a:r>
            <a:r>
              <a:rPr lang="fr-FR" dirty="0"/>
              <a:t> des flux vélo, bus et métro, en les rassemblant autour d’un référentiel commun.</a:t>
            </a:r>
            <a:br>
              <a:rPr lang="fr-FR" dirty="0"/>
            </a:br>
            <a:r>
              <a:rPr lang="fr-FR" dirty="0"/>
              <a:t>Elle intègre une </a:t>
            </a:r>
            <a:r>
              <a:rPr lang="fr-FR" b="1" dirty="0"/>
              <a:t>surveillance intelligente</a:t>
            </a:r>
            <a:r>
              <a:rPr lang="fr-FR" dirty="0"/>
              <a:t>, capable de détecter les anomalies en temps réel et d’anticiper les saturations.</a:t>
            </a:r>
            <a:br>
              <a:rPr lang="fr-FR" dirty="0"/>
            </a:br>
            <a:r>
              <a:rPr lang="fr-FR" dirty="0"/>
              <a:t>Elle facilite un </a:t>
            </a:r>
            <a:r>
              <a:rPr lang="fr-FR" b="1" dirty="0"/>
              <a:t>pilotage par données</a:t>
            </a:r>
            <a:r>
              <a:rPr lang="fr-FR" dirty="0"/>
              <a:t>, grâce à des indicateurs consolidés, des rapports automatisés et des recommandations ciblées.</a:t>
            </a:r>
            <a:br>
              <a:rPr lang="fr-FR" dirty="0"/>
            </a:br>
            <a:r>
              <a:rPr lang="fr-FR" dirty="0"/>
              <a:t>Elle renforce la </a:t>
            </a:r>
            <a:r>
              <a:rPr lang="fr-FR" b="1" dirty="0"/>
              <a:t>réactivité opérationnelle</a:t>
            </a:r>
            <a:r>
              <a:rPr lang="fr-FR" dirty="0"/>
              <a:t> et améliore la </a:t>
            </a:r>
            <a:r>
              <a:rPr lang="fr-FR" b="1" dirty="0"/>
              <a:t>communication entre parties prenantes</a:t>
            </a:r>
            <a:r>
              <a:rPr lang="fr-FR" dirty="0"/>
              <a:t>, en rendant les résultats lisibles et actionnables.</a:t>
            </a:r>
          </a:p>
          <a:p>
            <a:r>
              <a:rPr lang="fr-FR" dirty="0"/>
              <a:t>Pour aller plus loin, plusieurs </a:t>
            </a:r>
            <a:r>
              <a:rPr lang="fr-FR" b="1" dirty="0"/>
              <a:t>prochaines étapes</a:t>
            </a:r>
            <a:r>
              <a:rPr lang="fr-FR" dirty="0"/>
              <a:t> sont envisagées :</a:t>
            </a:r>
          </a:p>
          <a:p>
            <a:r>
              <a:rPr lang="fr-FR" dirty="0"/>
              <a:t>L’</a:t>
            </a:r>
            <a:r>
              <a:rPr lang="fr-FR" b="1" dirty="0"/>
              <a:t>intégration en temps réel</a:t>
            </a:r>
            <a:r>
              <a:rPr lang="fr-FR" dirty="0"/>
              <a:t> des flux pour une réactivité maximale.</a:t>
            </a:r>
          </a:p>
          <a:p>
            <a:r>
              <a:rPr lang="fr-FR" dirty="0"/>
              <a:t>La mise en place d’un </a:t>
            </a:r>
            <a:r>
              <a:rPr lang="fr-FR" b="1" dirty="0"/>
              <a:t>tableau de bord interactif</a:t>
            </a:r>
            <a:r>
              <a:rPr lang="fr-FR" dirty="0"/>
              <a:t>, regroupant les indicateurs clés, les alertes et les recommandations.</a:t>
            </a:r>
          </a:p>
          <a:p>
            <a:r>
              <a:rPr lang="fr-FR" dirty="0"/>
              <a:t>Et enfin, l’</a:t>
            </a:r>
            <a:r>
              <a:rPr lang="fr-FR" b="1" dirty="0"/>
              <a:t>extension à d’autres villes</a:t>
            </a:r>
            <a:r>
              <a:rPr lang="fr-FR" dirty="0"/>
              <a:t>, pour adapter cette solution à de nouveaux territoires et accompagner la transition vers une mobilité intelligente à l’échelle nationale.</a:t>
            </a:r>
          </a:p>
          <a:p>
            <a:r>
              <a:rPr lang="fr-FR" dirty="0"/>
              <a:t>Cette plateforme n’est pas seulement un outil technique : c’est un levier stratégique pour repenser la mobilité urbaine, avec rigueur, agilité et impact.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8138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Dans un contexte de mobilité urbaine en pleine mutation, les villes comme Casablanca font face à un défi majeur : la fragmentation des données issues des différents modes de transport.</a:t>
            </a:r>
          </a:p>
          <a:p>
            <a:r>
              <a:rPr lang="fr-FR" dirty="0"/>
              <a:t>Vélos en libre-service, bus en réseau, métro structurant… chacun génère ses propres flux, souvent cloisonnés, hétérogènes et difficilement exploitables dans une logique globale.</a:t>
            </a:r>
          </a:p>
          <a:p>
            <a:r>
              <a:rPr lang="fr-FR" dirty="0"/>
              <a:t>Ce projet propose une </a:t>
            </a:r>
            <a:r>
              <a:rPr lang="fr-FR" b="1" dirty="0"/>
              <a:t>plateforme d’agrégation intelligente</a:t>
            </a:r>
            <a:r>
              <a:rPr lang="fr-FR" dirty="0"/>
              <a:t>, capable de centraliser, nettoyer et relier ces données pour produire :</a:t>
            </a:r>
          </a:p>
          <a:p>
            <a:r>
              <a:rPr lang="fr-FR" dirty="0"/>
              <a:t>des </a:t>
            </a:r>
            <a:r>
              <a:rPr lang="fr-FR" b="1" dirty="0"/>
              <a:t>indicateurs clairs</a:t>
            </a:r>
            <a:r>
              <a:rPr lang="fr-FR" dirty="0"/>
              <a:t>,</a:t>
            </a:r>
          </a:p>
          <a:p>
            <a:r>
              <a:rPr lang="fr-FR" dirty="0"/>
              <a:t>des </a:t>
            </a:r>
            <a:r>
              <a:rPr lang="fr-FR" b="1" dirty="0"/>
              <a:t>alertes pertinentes</a:t>
            </a:r>
            <a:r>
              <a:rPr lang="fr-FR" dirty="0"/>
              <a:t>,</a:t>
            </a:r>
          </a:p>
          <a:p>
            <a:r>
              <a:rPr lang="fr-FR" dirty="0"/>
              <a:t>et des </a:t>
            </a:r>
            <a:r>
              <a:rPr lang="fr-FR" b="1" dirty="0"/>
              <a:t>recommandations opérationnelles</a:t>
            </a:r>
            <a:r>
              <a:rPr lang="fr-FR" dirty="0"/>
              <a:t>.</a:t>
            </a:r>
          </a:p>
          <a:p>
            <a:r>
              <a:rPr lang="fr-FR" dirty="0"/>
              <a:t>L’objectif est de passer d’une lecture par mode à une </a:t>
            </a:r>
            <a:r>
              <a:rPr lang="fr-FR" b="1" dirty="0"/>
              <a:t>vision unifiée de la mobilité</a:t>
            </a:r>
            <a:r>
              <a:rPr lang="fr-FR" dirty="0"/>
              <a:t>, pour mieux anticiper les saturations, améliorer la qualité de service et soutenir un pilotage stratégique par la donnée.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Face à cette complexité, notre démarche s’articule autour de plusieurs étapes clés que je vais vous présenter maintenant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67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Commençons par le contexte</a:t>
            </a:r>
          </a:p>
          <a:p>
            <a:r>
              <a:rPr lang="fr-FR" dirty="0"/>
              <a:t>La mobilité urbaine moderne repose sur une pluralité de modes : vélos en libre-service, bus en réseau, métro structurant.</a:t>
            </a:r>
          </a:p>
          <a:p>
            <a:r>
              <a:rPr lang="fr-FR" dirty="0"/>
              <a:t>À Casablanca, cette diversité est bien présente, mais elle s’accompagne d’un défi majeur : la fragmentation des données.</a:t>
            </a:r>
          </a:p>
          <a:p>
            <a:r>
              <a:rPr lang="fr-FR" dirty="0"/>
              <a:t>Chaque mode fonctionne en silo, générant des flux spécifiques, souvent hétérogènes et difficilement exploitables dans une logique globale.</a:t>
            </a:r>
          </a:p>
          <a:p>
            <a:r>
              <a:rPr lang="fr-FR" dirty="0"/>
              <a:t>Cette dispersion limite notre capacité à comprendre les usages, à anticiper les saturations et à améliorer la qualité de service.</a:t>
            </a:r>
          </a:p>
          <a:p>
            <a:r>
              <a:rPr lang="fr-FR" dirty="0"/>
              <a:t>D’où l’intérêt de concevoir une plateforme capable de </a:t>
            </a:r>
            <a:r>
              <a:rPr lang="fr-FR" b="1" dirty="0"/>
              <a:t>centraliser, harmoniser et relier</a:t>
            </a:r>
            <a:r>
              <a:rPr lang="fr-FR" dirty="0"/>
              <a:t> ces données pour offrir une </a:t>
            </a:r>
            <a:r>
              <a:rPr lang="fr-FR" b="1" dirty="0"/>
              <a:t>vision unifiée de la mobilité</a:t>
            </a:r>
            <a:r>
              <a:rPr lang="fr-FR" dirty="0"/>
              <a:t>, au service des usagers comme des décideurs.</a:t>
            </a:r>
          </a:p>
          <a:p>
            <a:r>
              <a:rPr lang="fr-FR" dirty="0"/>
              <a:t>Passons maintenant aux problématiques et résultats attendus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0957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Dans les systèmes de transport urbain actuels, un problème majeur persiste :</a:t>
            </a:r>
          </a:p>
          <a:p>
            <a:r>
              <a:rPr lang="fr-FR" dirty="0"/>
              <a:t>L’absence d’interopérabilité entre les données des différents modes — vélo, bus, métro — empêche une lecture cohérente et une analyse globale.</a:t>
            </a:r>
            <a:br>
              <a:rPr lang="fr-FR" dirty="0"/>
            </a:br>
            <a:r>
              <a:rPr lang="fr-FR" dirty="0"/>
              <a:t>Les indicateurs sont souvent biaisés, les anomalies difficiles à détecter, et les données ne peuvent pas être exploitées sans vision consolidée.</a:t>
            </a:r>
          </a:p>
          <a:p>
            <a:r>
              <a:rPr lang="fr-FR" dirty="0"/>
              <a:t>Il devient donc essentiel de </a:t>
            </a:r>
            <a:r>
              <a:rPr lang="fr-FR" b="1" dirty="0"/>
              <a:t>relier les flux autour des stations communes</a:t>
            </a:r>
            <a:r>
              <a:rPr lang="fr-FR" dirty="0"/>
              <a:t>, de </a:t>
            </a:r>
            <a:r>
              <a:rPr lang="fr-FR" b="1" dirty="0"/>
              <a:t>fiabiliser les enregistrements</a:t>
            </a:r>
            <a:r>
              <a:rPr lang="fr-FR" dirty="0"/>
              <a:t> et de produire des </a:t>
            </a:r>
            <a:r>
              <a:rPr lang="fr-FR" b="1" dirty="0"/>
              <a:t>rapports exploitables en temps réel</a:t>
            </a:r>
            <a:r>
              <a:rPr lang="fr-FR" dirty="0"/>
              <a:t>.</a:t>
            </a:r>
          </a:p>
          <a:p>
            <a:r>
              <a:rPr lang="fr-FR" dirty="0"/>
              <a:t>Pour répondre à cette problématique, nous avons conçu un pipeline robuste et modulaire, capable de :</a:t>
            </a:r>
          </a:p>
          <a:p>
            <a:r>
              <a:rPr lang="fr-FR" b="1" dirty="0"/>
              <a:t>Normaliser</a:t>
            </a:r>
            <a:r>
              <a:rPr lang="fr-FR" dirty="0"/>
              <a:t> les données multi-sources (vélo, bus, métro)</a:t>
            </a:r>
          </a:p>
          <a:p>
            <a:r>
              <a:rPr lang="fr-FR" b="1" dirty="0"/>
              <a:t>Dédupliquer</a:t>
            </a:r>
            <a:r>
              <a:rPr lang="fr-FR" dirty="0"/>
              <a:t> les enregistrements et garantir leur fiabilité</a:t>
            </a:r>
          </a:p>
          <a:p>
            <a:r>
              <a:rPr lang="fr-FR" b="1" dirty="0"/>
              <a:t>Relier</a:t>
            </a:r>
            <a:r>
              <a:rPr lang="fr-FR" dirty="0"/>
              <a:t> les flux autour des stations communes</a:t>
            </a:r>
          </a:p>
          <a:p>
            <a:r>
              <a:rPr lang="fr-FR" b="1" dirty="0"/>
              <a:t>Générer</a:t>
            </a:r>
            <a:r>
              <a:rPr lang="fr-FR" dirty="0"/>
              <a:t> des rapports clairs et des alertes en temps réel</a:t>
            </a:r>
          </a:p>
          <a:p>
            <a:r>
              <a:rPr lang="fr-FR" dirty="0"/>
              <a:t>L’objectif final est de créer une </a:t>
            </a:r>
            <a:r>
              <a:rPr lang="fr-FR" b="1" dirty="0"/>
              <a:t>vision unifiée de la mobilité</a:t>
            </a:r>
            <a:r>
              <a:rPr lang="fr-FR" dirty="0"/>
              <a:t>, de </a:t>
            </a:r>
            <a:r>
              <a:rPr lang="fr-FR" b="1" dirty="0"/>
              <a:t>renforcer la réactivité opérationnelle</a:t>
            </a:r>
            <a:r>
              <a:rPr lang="fr-FR" dirty="0"/>
              <a:t>, et de </a:t>
            </a:r>
            <a:r>
              <a:rPr lang="fr-FR" b="1" dirty="0"/>
              <a:t>soutenir un pilotage stratégique consolidé</a:t>
            </a:r>
            <a:r>
              <a:rPr lang="fr-FR" dirty="0"/>
              <a:t>, fondé sur des données fiables et harmonisées.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7345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 comprendre les enjeux de ce projet, il faut partir d’un constat simple :</a:t>
            </a:r>
          </a:p>
          <a:p>
            <a:r>
              <a:rPr lang="fr-FR" dirty="0"/>
              <a:t>L’absence d’interopérabilité entre les données des différents modes de transport empêche une lecture cohérente et une analyse globale.</a:t>
            </a:r>
            <a:br>
              <a:rPr lang="fr-FR" dirty="0"/>
            </a:br>
            <a:r>
              <a:rPr lang="fr-FR" dirty="0"/>
              <a:t>Les indicateurs sont souvent biaisés, les anomalies difficiles à détecter, et les décisions prises sans vision consolidée.</a:t>
            </a:r>
          </a:p>
          <a:p>
            <a:r>
              <a:rPr lang="fr-FR" dirty="0"/>
              <a:t>Dans ce contexte, il devient difficile de fiabiliser les alertes, de relier les flux aux stations communes, ou de produire des rapports exploitables en temps réel.</a:t>
            </a:r>
          </a:p>
          <a:p>
            <a:r>
              <a:rPr lang="fr-FR" dirty="0"/>
              <a:t>C’est pourquoi nous avons conçu une </a:t>
            </a:r>
            <a:r>
              <a:rPr lang="fr-FR" b="1" dirty="0"/>
              <a:t>pipeline robuste et modulaire</a:t>
            </a:r>
            <a:r>
              <a:rPr lang="fr-FR" dirty="0"/>
              <a:t>, capable de :</a:t>
            </a:r>
          </a:p>
          <a:p>
            <a:r>
              <a:rPr lang="fr-FR" b="1" dirty="0"/>
              <a:t>Normaliser</a:t>
            </a:r>
            <a:r>
              <a:rPr lang="fr-FR" dirty="0"/>
              <a:t> les données multi-sources (web, IoT, métro)</a:t>
            </a:r>
          </a:p>
          <a:p>
            <a:r>
              <a:rPr lang="fr-FR" b="1" dirty="0"/>
              <a:t>Dédupliquer et fiabiliser</a:t>
            </a:r>
            <a:r>
              <a:rPr lang="fr-FR" dirty="0"/>
              <a:t> les enregistrements</a:t>
            </a:r>
          </a:p>
          <a:p>
            <a:r>
              <a:rPr lang="fr-FR" b="1" dirty="0"/>
              <a:t>Relier</a:t>
            </a:r>
            <a:r>
              <a:rPr lang="fr-FR" dirty="0"/>
              <a:t> les flux aux stations communes</a:t>
            </a:r>
          </a:p>
          <a:p>
            <a:r>
              <a:rPr lang="fr-FR" b="1" dirty="0"/>
              <a:t>Générer</a:t>
            </a:r>
            <a:r>
              <a:rPr lang="fr-FR" dirty="0"/>
              <a:t> des rapports clairs et des alertes automatisées</a:t>
            </a:r>
          </a:p>
          <a:p>
            <a:r>
              <a:rPr lang="fr-FR" dirty="0"/>
              <a:t>L’objectif final est d’offrir une </a:t>
            </a:r>
            <a:r>
              <a:rPr lang="fr-FR" b="1" dirty="0"/>
              <a:t>vision d’ensemble utile à la mobilité</a:t>
            </a:r>
            <a:r>
              <a:rPr lang="fr-FR" dirty="0"/>
              <a:t>, de </a:t>
            </a:r>
            <a:r>
              <a:rPr lang="fr-FR" b="1" dirty="0"/>
              <a:t>renforcer la réactivité opérationnelle</a:t>
            </a:r>
            <a:r>
              <a:rPr lang="fr-FR" dirty="0"/>
              <a:t>, et de </a:t>
            </a:r>
            <a:r>
              <a:rPr lang="fr-FR" b="1" dirty="0"/>
              <a:t>soutenir un pilotage stratégique par la donnée</a:t>
            </a:r>
            <a:r>
              <a:rPr lang="fr-FR" dirty="0"/>
              <a:t>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3898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Cette première phase est essentielle : elle pose les fondations du traitement harmonisé des données.</a:t>
            </a:r>
          </a:p>
          <a:p>
            <a:r>
              <a:rPr lang="fr-FR" dirty="0"/>
              <a:t>L’objectif est clair : </a:t>
            </a:r>
            <a:r>
              <a:rPr lang="fr-FR" b="1" dirty="0"/>
              <a:t>structurer les données brutes</a:t>
            </a:r>
            <a:r>
              <a:rPr lang="fr-FR" dirty="0"/>
              <a:t> issues des différents modes de transport — vélo, bus, métro — pour garantir une base fiable et cohérente.</a:t>
            </a:r>
          </a:p>
          <a:p>
            <a:r>
              <a:rPr lang="fr-FR" dirty="0"/>
              <a:t>Nous avons intégré plusieurs sources :</a:t>
            </a:r>
          </a:p>
          <a:p>
            <a:r>
              <a:rPr lang="fr-FR" dirty="0"/>
              <a:t>Les </a:t>
            </a:r>
            <a:r>
              <a:rPr lang="fr-FR" b="1" dirty="0"/>
              <a:t>trajets vélo</a:t>
            </a:r>
            <a:r>
              <a:rPr lang="fr-FR" dirty="0"/>
              <a:t> avec durée, distance, stations de départ et d’arrivée.</a:t>
            </a:r>
          </a:p>
          <a:p>
            <a:r>
              <a:rPr lang="fr-FR" dirty="0"/>
              <a:t>Un </a:t>
            </a:r>
            <a:r>
              <a:rPr lang="fr-FR" b="1" dirty="0"/>
              <a:t>dictionnaire des stations</a:t>
            </a:r>
            <a:r>
              <a:rPr lang="fr-FR" dirty="0"/>
              <a:t>, incluant nom, adresse et coordonnées géographiques.</a:t>
            </a:r>
          </a:p>
          <a:p>
            <a:r>
              <a:rPr lang="fr-FR" dirty="0"/>
              <a:t>Les </a:t>
            </a:r>
            <a:r>
              <a:rPr lang="fr-FR" b="1" dirty="0"/>
              <a:t>flux métro</a:t>
            </a:r>
            <a:r>
              <a:rPr lang="fr-FR" dirty="0"/>
              <a:t>, avec nombre d’usagers par station et par ligne.</a:t>
            </a:r>
          </a:p>
          <a:p>
            <a:r>
              <a:rPr lang="fr-FR" dirty="0"/>
              <a:t>Un </a:t>
            </a:r>
            <a:r>
              <a:rPr lang="fr-FR" b="1" dirty="0"/>
              <a:t>référentiel officiel des stations</a:t>
            </a:r>
            <a:r>
              <a:rPr lang="fr-FR" dirty="0"/>
              <a:t>, indispensable pour les vérifications et les jointures.</a:t>
            </a:r>
          </a:p>
          <a:p>
            <a:r>
              <a:rPr lang="fr-FR" dirty="0"/>
              <a:t>Cette structuration permet de passer d’un ensemble de données disparates à une architecture unifiée, prête pour les phases d’analyse, de fusion et de restitution.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67912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Une fois les données brutes structurées, la deuxième phase consiste à </a:t>
            </a:r>
            <a:r>
              <a:rPr lang="fr-FR" b="1" dirty="0"/>
              <a:t>fiabiliser les données multimodales</a:t>
            </a:r>
            <a:r>
              <a:rPr lang="fr-FR" dirty="0"/>
              <a:t>.</a:t>
            </a:r>
          </a:p>
          <a:p>
            <a:r>
              <a:rPr lang="fr-FR" dirty="0"/>
              <a:t>L’objectif ici est d’éliminer les incohérences, les doublons et les valeurs aberrantes pour garantir une base solide et exploitable.</a:t>
            </a:r>
          </a:p>
          <a:p>
            <a:r>
              <a:rPr lang="fr-FR" dirty="0"/>
              <a:t>Plusieurs étapes sont mises en œuvre :</a:t>
            </a:r>
          </a:p>
          <a:p>
            <a:r>
              <a:rPr lang="fr-FR" dirty="0"/>
              <a:t>D’abord, la </a:t>
            </a:r>
            <a:r>
              <a:rPr lang="fr-FR" b="1" dirty="0"/>
              <a:t>normalisation des noms de stations</a:t>
            </a:r>
            <a:r>
              <a:rPr lang="fr-FR" dirty="0"/>
              <a:t> : on convertit les noms en minuscules et on supprime les espaces superflus pour garantir l’unicité des identifiants.</a:t>
            </a:r>
          </a:p>
          <a:p>
            <a:r>
              <a:rPr lang="fr-FR" dirty="0"/>
              <a:t>Ensuite, la </a:t>
            </a:r>
            <a:r>
              <a:rPr lang="fr-FR" b="1" dirty="0"/>
              <a:t>suppression des doublons</a:t>
            </a:r>
            <a:r>
              <a:rPr lang="fr-FR" dirty="0"/>
              <a:t> : on filtre les trajets répétés à l’aide d’un set de contrôle, en identifiant les </a:t>
            </a:r>
            <a:r>
              <a:rPr lang="fr-F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trip_id</a:t>
            </a:r>
            <a:r>
              <a:rPr lang="fr-FR" dirty="0"/>
              <a:t> dupliqués.</a:t>
            </a:r>
          </a:p>
          <a:p>
            <a:r>
              <a:rPr lang="fr-FR" dirty="0"/>
              <a:t>On procède aussi au </a:t>
            </a:r>
            <a:r>
              <a:rPr lang="fr-FR" b="1" dirty="0"/>
              <a:t>filtrage des arrêts bus invalides</a:t>
            </a:r>
            <a:r>
              <a:rPr lang="fr-FR" dirty="0"/>
              <a:t>, en supprimant ceux qui ne figurent pas dans le référentiel </a:t>
            </a:r>
            <a:r>
              <a:rPr lang="fr-F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known_stations</a:t>
            </a:r>
            <a:r>
              <a:rPr lang="fr-FR" dirty="0"/>
              <a:t>.</a:t>
            </a:r>
          </a:p>
          <a:p>
            <a:r>
              <a:rPr lang="fr-FR" dirty="0"/>
              <a:t>Enfin, on nettoie les </a:t>
            </a:r>
            <a:r>
              <a:rPr lang="fr-FR" b="1" dirty="0"/>
              <a:t>métriques erronées</a:t>
            </a:r>
            <a:r>
              <a:rPr lang="fr-FR" dirty="0"/>
              <a:t>, notamment les enregistrements où le nombre de montées est incohérent.</a:t>
            </a:r>
          </a:p>
          <a:p>
            <a:r>
              <a:rPr lang="fr-FR" dirty="0"/>
              <a:t>Cette phase est cruciale pour éviter les biais dans les analyses futures et garantir la fiabilité des indicateurs produits.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330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Après avoir structuré et nettoyé les données, cette troisième phase vise à </a:t>
            </a:r>
            <a:r>
              <a:rPr lang="fr-FR" b="1" dirty="0"/>
              <a:t>relier les flux des différents modes de transport autour d’un identifiant commun : la station</a:t>
            </a:r>
            <a:r>
              <a:rPr lang="fr-FR" dirty="0"/>
              <a:t>.</a:t>
            </a:r>
          </a:p>
          <a:p>
            <a:r>
              <a:rPr lang="fr-FR" dirty="0"/>
              <a:t>L’objectif est de créer une </a:t>
            </a:r>
            <a:r>
              <a:rPr lang="fr-FR" b="1" dirty="0"/>
              <a:t>vue multimodale cohérente</a:t>
            </a:r>
            <a:r>
              <a:rPr lang="fr-FR" dirty="0"/>
              <a:t>, qui permette de croiser les usages vélo, métro et bus pour chaque lieu.</a:t>
            </a:r>
          </a:p>
          <a:p>
            <a:r>
              <a:rPr lang="fr-FR" dirty="0"/>
              <a:t>Concrètement, nous avons :</a:t>
            </a:r>
          </a:p>
          <a:p>
            <a:r>
              <a:rPr lang="fr-FR" b="1" dirty="0"/>
              <a:t>Associé les trajets vélo aux entrées métro</a:t>
            </a:r>
            <a:r>
              <a:rPr lang="fr-FR" dirty="0"/>
              <a:t>, grâce à une normalisation des noms de station.</a:t>
            </a:r>
          </a:p>
          <a:p>
            <a:r>
              <a:rPr lang="fr-FR" b="1" dirty="0"/>
              <a:t>Construit une base </a:t>
            </a:r>
            <a:r>
              <a:rPr lang="fr-FR" sz="12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station_usage</a:t>
            </a:r>
            <a:r>
              <a:rPr lang="fr-FR" dirty="0"/>
              <a:t>, qui regroupe l’activité par station, en intégrant les départs vélo et les entrées métro.</a:t>
            </a:r>
          </a:p>
          <a:p>
            <a:r>
              <a:rPr lang="fr-FR" b="1" dirty="0"/>
              <a:t>Cartographié les arrêts de bus</a:t>
            </a:r>
            <a:r>
              <a:rPr lang="fr-FR" dirty="0"/>
              <a:t>, en enrichissant chaque station avec les lignes qui la desservent.</a:t>
            </a:r>
          </a:p>
          <a:p>
            <a:r>
              <a:rPr lang="fr-FR" dirty="0"/>
              <a:t>Et enfin, </a:t>
            </a:r>
            <a:r>
              <a:rPr lang="fr-FR" b="1" dirty="0"/>
              <a:t>détecté les incohérences</a:t>
            </a:r>
            <a:r>
              <a:rPr lang="fr-FR" dirty="0"/>
              <a:t>, comme les stations satellites, les écarts de volume anormaux ou les déséquilibres entre les modes.</a:t>
            </a:r>
          </a:p>
          <a:p>
            <a:r>
              <a:rPr lang="fr-FR" dirty="0"/>
              <a:t>Cette phase est cruciale pour passer d’une logique par mode à une </a:t>
            </a:r>
            <a:r>
              <a:rPr lang="fr-FR" b="1" dirty="0"/>
              <a:t>logique par lieu</a:t>
            </a:r>
            <a:r>
              <a:rPr lang="fr-FR" dirty="0"/>
              <a:t>, indispensable pour l’analyse territoriale, la planification et les recommandations ciblées.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2996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Une fois les données reliées par station, cette quatrième phase vise à analyser les usages du réseau urbain pour en extraire des indicateurs clés.</a:t>
            </a:r>
          </a:p>
          <a:p>
            <a:r>
              <a:rPr lang="fr-FR" dirty="0"/>
              <a:t>L’objectif est d’identifier les zones de forte activité, les moments critiques et les déséquilibres entre les modes de transport.</a:t>
            </a:r>
          </a:p>
          <a:p>
            <a:r>
              <a:rPr lang="fr-FR" dirty="0"/>
              <a:t>Plusieurs indicateurs ont été calculés :</a:t>
            </a:r>
          </a:p>
          <a:p>
            <a:r>
              <a:rPr lang="fr-FR" dirty="0"/>
              <a:t>• 	Les heures de pointe par activité, en regroupant les flux par heure pour détecter les pics de fréquentation.</a:t>
            </a:r>
          </a:p>
          <a:p>
            <a:r>
              <a:rPr lang="fr-FR" dirty="0"/>
              <a:t>• 	Les stations les plus fréquentées, à partir d’un score global combinant la durée des trajets vélo et le volume des entrées métro.</a:t>
            </a:r>
          </a:p>
          <a:p>
            <a:r>
              <a:rPr lang="fr-FR" dirty="0"/>
              <a:t>• 	Les lignes de bus les plus actives, en agrégeant les scores des stations desservies pour mesurer leur impact territorial.</a:t>
            </a:r>
          </a:p>
          <a:p>
            <a:r>
              <a:rPr lang="fr-FR" dirty="0"/>
              <a:t>• 	Et les ratios vélo/métro par station, pour comparer les usages et repérer les zones à rééquilibrer ou à surveiller.</a:t>
            </a:r>
          </a:p>
          <a:p>
            <a:r>
              <a:rPr lang="fr-FR" dirty="0"/>
              <a:t>Ces agrégations permettent de passer d’une lecture brute à une vision analytique, utile pour le pilotage stratégique, la planification des ressources et l’amélioration de la qualité de service.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4ACD9-0930-4723-8E84-6D7113067B6B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4186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3" name="Group 3"/>
          <p:cNvGrpSpPr/>
          <p:nvPr/>
        </p:nvGrpSpPr>
        <p:grpSpPr>
          <a:xfrm>
            <a:off x="4324834" y="5254753"/>
            <a:ext cx="9798566" cy="2263657"/>
            <a:chOff x="0" y="0"/>
            <a:chExt cx="3518323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18323" cy="812800"/>
            </a:xfrm>
            <a:custGeom>
              <a:avLst/>
              <a:gdLst/>
              <a:ahLst/>
              <a:cxnLst/>
              <a:rect l="l" t="t" r="r" b="b"/>
              <a:pathLst>
                <a:path w="3518323" h="812800">
                  <a:moveTo>
                    <a:pt x="0" y="0"/>
                  </a:moveTo>
                  <a:lnTo>
                    <a:pt x="3518323" y="0"/>
                  </a:lnTo>
                  <a:lnTo>
                    <a:pt x="351832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518323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924641" y="1951393"/>
            <a:ext cx="4438718" cy="1034457"/>
            <a:chOff x="0" y="0"/>
            <a:chExt cx="1593789" cy="3714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93789" cy="371437"/>
            </a:xfrm>
            <a:custGeom>
              <a:avLst/>
              <a:gdLst/>
              <a:ahLst/>
              <a:cxnLst/>
              <a:rect l="l" t="t" r="r" b="b"/>
              <a:pathLst>
                <a:path w="1593789" h="371437">
                  <a:moveTo>
                    <a:pt x="0" y="0"/>
                  </a:moveTo>
                  <a:lnTo>
                    <a:pt x="1593789" y="0"/>
                  </a:lnTo>
                  <a:lnTo>
                    <a:pt x="1593789" y="371437"/>
                  </a:lnTo>
                  <a:lnTo>
                    <a:pt x="0" y="371437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93789" cy="4095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6353579" y="1951393"/>
            <a:ext cx="2444161" cy="1139590"/>
          </a:xfrm>
          <a:custGeom>
            <a:avLst/>
            <a:gdLst/>
            <a:ahLst/>
            <a:cxnLst/>
            <a:rect l="l" t="t" r="r" b="b"/>
            <a:pathLst>
              <a:path w="2444161" h="1139590">
                <a:moveTo>
                  <a:pt x="0" y="0"/>
                </a:moveTo>
                <a:lnTo>
                  <a:pt x="2444162" y="0"/>
                </a:lnTo>
                <a:lnTo>
                  <a:pt x="2444162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13" name="Group 13"/>
          <p:cNvGrpSpPr/>
          <p:nvPr/>
        </p:nvGrpSpPr>
        <p:grpSpPr>
          <a:xfrm>
            <a:off x="2795476" y="2985850"/>
            <a:ext cx="12697048" cy="2477208"/>
            <a:chOff x="0" y="0"/>
            <a:chExt cx="3344079" cy="65243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344078" cy="652433"/>
            </a:xfrm>
            <a:custGeom>
              <a:avLst/>
              <a:gdLst/>
              <a:ahLst/>
              <a:cxnLst/>
              <a:rect l="l" t="t" r="r" b="b"/>
              <a:pathLst>
                <a:path w="3344078" h="652433">
                  <a:moveTo>
                    <a:pt x="0" y="0"/>
                  </a:moveTo>
                  <a:lnTo>
                    <a:pt x="3344078" y="0"/>
                  </a:lnTo>
                  <a:lnTo>
                    <a:pt x="3344078" y="652433"/>
                  </a:lnTo>
                  <a:lnTo>
                    <a:pt x="0" y="652433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3344079" cy="690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403282" y="3843144"/>
            <a:ext cx="15481436" cy="1787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92"/>
              </a:lnSpc>
            </a:pPr>
            <a:r>
              <a:rPr lang="en-US" sz="66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PLATEFORME D'AGRÉGATION</a:t>
            </a:r>
          </a:p>
          <a:p>
            <a:pPr algn="ctr">
              <a:lnSpc>
                <a:spcPts val="6616"/>
              </a:lnSpc>
            </a:pPr>
            <a:endParaRPr lang="en-US" sz="6600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613257" y="5816399"/>
            <a:ext cx="9221721" cy="1886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92"/>
              </a:lnSpc>
            </a:pPr>
            <a:r>
              <a:rPr lang="en-US" sz="66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DE MOBILITÉ URBAINE</a:t>
            </a:r>
          </a:p>
          <a:p>
            <a:pPr algn="ctr">
              <a:lnSpc>
                <a:spcPts val="7392"/>
              </a:lnSpc>
            </a:pPr>
            <a:endParaRPr lang="en-US" sz="6600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8230024" y="2345924"/>
            <a:ext cx="3133335" cy="325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96"/>
              </a:lnSpc>
              <a:spcBef>
                <a:spcPct val="0"/>
              </a:spcBef>
            </a:pPr>
            <a:r>
              <a:rPr lang="en-US" sz="1925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Maroc YNOV Campus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7489737" y="8579765"/>
            <a:ext cx="567825" cy="280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13">
            <a:extLst>
              <a:ext uri="{FF2B5EF4-FFF2-40B4-BE49-F238E27FC236}">
                <a16:creationId xmlns:a16="http://schemas.microsoft.com/office/drawing/2014/main" id="{5BD11EC9-3499-1B6A-ABEB-E460F9E2A067}"/>
              </a:ext>
            </a:extLst>
          </p:cNvPr>
          <p:cNvGrpSpPr/>
          <p:nvPr/>
        </p:nvGrpSpPr>
        <p:grpSpPr>
          <a:xfrm>
            <a:off x="9169410" y="3224749"/>
            <a:ext cx="7594590" cy="5153403"/>
            <a:chOff x="0" y="0"/>
            <a:chExt cx="690531" cy="468569"/>
          </a:xfrm>
        </p:grpSpPr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9BD23AD5-1629-DFE0-8EFF-51B1DA8F52D7}"/>
                </a:ext>
              </a:extLst>
            </p:cNvPr>
            <p:cNvSpPr/>
            <p:nvPr/>
          </p:nvSpPr>
          <p:spPr>
            <a:xfrm>
              <a:off x="0" y="0"/>
              <a:ext cx="690531" cy="468569"/>
            </a:xfrm>
            <a:custGeom>
              <a:avLst/>
              <a:gdLst/>
              <a:ahLst/>
              <a:cxnLst/>
              <a:rect l="l" t="t" r="r" b="b"/>
              <a:pathLst>
                <a:path w="690531" h="468569">
                  <a:moveTo>
                    <a:pt x="19910" y="0"/>
                  </a:moveTo>
                  <a:lnTo>
                    <a:pt x="670621" y="0"/>
                  </a:lnTo>
                  <a:cubicBezTo>
                    <a:pt x="675902" y="0"/>
                    <a:pt x="680966" y="2098"/>
                    <a:pt x="684700" y="5832"/>
                  </a:cubicBezTo>
                  <a:cubicBezTo>
                    <a:pt x="688434" y="9565"/>
                    <a:pt x="690531" y="14630"/>
                    <a:pt x="690531" y="19910"/>
                  </a:cubicBezTo>
                  <a:lnTo>
                    <a:pt x="690531" y="448659"/>
                  </a:lnTo>
                  <a:cubicBezTo>
                    <a:pt x="690531" y="459655"/>
                    <a:pt x="681617" y="468569"/>
                    <a:pt x="670621" y="468569"/>
                  </a:cubicBezTo>
                  <a:lnTo>
                    <a:pt x="19910" y="468569"/>
                  </a:lnTo>
                  <a:cubicBezTo>
                    <a:pt x="8914" y="468569"/>
                    <a:pt x="0" y="459655"/>
                    <a:pt x="0" y="448659"/>
                  </a:cubicBezTo>
                  <a:lnTo>
                    <a:pt x="0" y="19910"/>
                  </a:lnTo>
                  <a:cubicBezTo>
                    <a:pt x="0" y="14630"/>
                    <a:pt x="2098" y="9565"/>
                    <a:pt x="5832" y="5832"/>
                  </a:cubicBezTo>
                  <a:cubicBezTo>
                    <a:pt x="9565" y="2098"/>
                    <a:pt x="14630" y="0"/>
                    <a:pt x="19910" y="0"/>
                  </a:cubicBez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32" name="TextBox 15">
              <a:extLst>
                <a:ext uri="{FF2B5EF4-FFF2-40B4-BE49-F238E27FC236}">
                  <a16:creationId xmlns:a16="http://schemas.microsoft.com/office/drawing/2014/main" id="{B0A00957-65A8-41C5-0119-22D438DCBAEF}"/>
                </a:ext>
              </a:extLst>
            </p:cNvPr>
            <p:cNvSpPr txBox="1"/>
            <p:nvPr/>
          </p:nvSpPr>
          <p:spPr>
            <a:xfrm>
              <a:off x="0" y="-38100"/>
              <a:ext cx="690531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16">
            <a:extLst>
              <a:ext uri="{FF2B5EF4-FFF2-40B4-BE49-F238E27FC236}">
                <a16:creationId xmlns:a16="http://schemas.microsoft.com/office/drawing/2014/main" id="{4343D74C-9138-7F7C-8283-9D0DBFD2C419}"/>
              </a:ext>
            </a:extLst>
          </p:cNvPr>
          <p:cNvGrpSpPr/>
          <p:nvPr/>
        </p:nvGrpSpPr>
        <p:grpSpPr>
          <a:xfrm>
            <a:off x="1079210" y="3259319"/>
            <a:ext cx="7759990" cy="5153403"/>
            <a:chOff x="0" y="0"/>
            <a:chExt cx="705570" cy="468569"/>
          </a:xfrm>
        </p:grpSpPr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A36A507D-2B78-B13B-984B-2FD490647685}"/>
                </a:ext>
              </a:extLst>
            </p:cNvPr>
            <p:cNvSpPr/>
            <p:nvPr/>
          </p:nvSpPr>
          <p:spPr>
            <a:xfrm>
              <a:off x="0" y="0"/>
              <a:ext cx="705570" cy="468569"/>
            </a:xfrm>
            <a:custGeom>
              <a:avLst/>
              <a:gdLst/>
              <a:ahLst/>
              <a:cxnLst/>
              <a:rect l="l" t="t" r="r" b="b"/>
              <a:pathLst>
                <a:path w="705570" h="468569">
                  <a:moveTo>
                    <a:pt x="19486" y="0"/>
                  </a:moveTo>
                  <a:lnTo>
                    <a:pt x="686084" y="0"/>
                  </a:lnTo>
                  <a:cubicBezTo>
                    <a:pt x="691252" y="0"/>
                    <a:pt x="696209" y="2053"/>
                    <a:pt x="699863" y="5707"/>
                  </a:cubicBezTo>
                  <a:cubicBezTo>
                    <a:pt x="703517" y="9362"/>
                    <a:pt x="705570" y="14318"/>
                    <a:pt x="705570" y="19486"/>
                  </a:cubicBezTo>
                  <a:lnTo>
                    <a:pt x="705570" y="449083"/>
                  </a:lnTo>
                  <a:cubicBezTo>
                    <a:pt x="705570" y="454251"/>
                    <a:pt x="703517" y="459207"/>
                    <a:pt x="699863" y="462861"/>
                  </a:cubicBezTo>
                  <a:cubicBezTo>
                    <a:pt x="696209" y="466516"/>
                    <a:pt x="691252" y="468569"/>
                    <a:pt x="686084" y="468569"/>
                  </a:cubicBezTo>
                  <a:lnTo>
                    <a:pt x="19486" y="468569"/>
                  </a:lnTo>
                  <a:cubicBezTo>
                    <a:pt x="14318" y="468569"/>
                    <a:pt x="9362" y="466516"/>
                    <a:pt x="5707" y="462861"/>
                  </a:cubicBezTo>
                  <a:cubicBezTo>
                    <a:pt x="2053" y="459207"/>
                    <a:pt x="0" y="454251"/>
                    <a:pt x="0" y="449083"/>
                  </a:cubicBezTo>
                  <a:lnTo>
                    <a:pt x="0" y="19486"/>
                  </a:lnTo>
                  <a:cubicBezTo>
                    <a:pt x="0" y="14318"/>
                    <a:pt x="2053" y="9362"/>
                    <a:pt x="5707" y="5707"/>
                  </a:cubicBezTo>
                  <a:cubicBezTo>
                    <a:pt x="9362" y="2053"/>
                    <a:pt x="14318" y="0"/>
                    <a:pt x="19486" y="0"/>
                  </a:cubicBez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AC46D0E2-85A3-2021-C925-F1AFC7E103F0}"/>
                </a:ext>
              </a:extLst>
            </p:cNvPr>
            <p:cNvSpPr txBox="1"/>
            <p:nvPr/>
          </p:nvSpPr>
          <p:spPr>
            <a:xfrm>
              <a:off x="0" y="-38100"/>
              <a:ext cx="705570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920332" y="1103195"/>
            <a:ext cx="15167058" cy="73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Phase 4 : Agrégations &amp; </a:t>
            </a: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Indicateurs</a:t>
            </a:r>
            <a:endParaRPr lang="en-US" sz="5000" b="1" dirty="0">
              <a:solidFill>
                <a:srgbClr val="1F2020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920332" y="2018941"/>
            <a:ext cx="604632" cy="85313"/>
            <a:chOff x="0" y="0"/>
            <a:chExt cx="159245" cy="224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24965" y="2018941"/>
            <a:ext cx="604632" cy="85313"/>
            <a:chOff x="0" y="0"/>
            <a:chExt cx="159245" cy="2246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9" name="TextBox 19"/>
          <p:cNvSpPr txBox="1"/>
          <p:nvPr/>
        </p:nvSpPr>
        <p:spPr>
          <a:xfrm>
            <a:off x="17489737" y="8579765"/>
            <a:ext cx="567825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10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274139" y="3619068"/>
            <a:ext cx="1370131" cy="448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Objectif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88398" y="4664760"/>
            <a:ext cx="7149952" cy="15702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Analyser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les usages du réseau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urbain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pour identifier les zones de forte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activité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, les moments critiques et les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déséquilibres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entre les modes de transport.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671602" y="3619068"/>
            <a:ext cx="2590205" cy="448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Indicateurs</a:t>
            </a: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clés</a:t>
            </a:r>
            <a:endParaRPr lang="en-US" sz="2800" b="1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9434453" y="4659194"/>
            <a:ext cx="7484199" cy="1563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Heures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 pointe par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activité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Stations les plus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fréquentées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Lignes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 bus les plus actives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Ratios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vélo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/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métro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par station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16">
            <a:extLst>
              <a:ext uri="{FF2B5EF4-FFF2-40B4-BE49-F238E27FC236}">
                <a16:creationId xmlns:a16="http://schemas.microsoft.com/office/drawing/2014/main" id="{39951DB2-722C-8B84-8908-B933E26C86E2}"/>
              </a:ext>
            </a:extLst>
          </p:cNvPr>
          <p:cNvGrpSpPr/>
          <p:nvPr/>
        </p:nvGrpSpPr>
        <p:grpSpPr>
          <a:xfrm>
            <a:off x="9220200" y="3224749"/>
            <a:ext cx="7759990" cy="5153403"/>
            <a:chOff x="0" y="0"/>
            <a:chExt cx="705570" cy="468569"/>
          </a:xfrm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DE4FB8DC-C194-AF1E-9359-605821863DCF}"/>
                </a:ext>
              </a:extLst>
            </p:cNvPr>
            <p:cNvSpPr/>
            <p:nvPr/>
          </p:nvSpPr>
          <p:spPr>
            <a:xfrm>
              <a:off x="0" y="0"/>
              <a:ext cx="705570" cy="468569"/>
            </a:xfrm>
            <a:custGeom>
              <a:avLst/>
              <a:gdLst/>
              <a:ahLst/>
              <a:cxnLst/>
              <a:rect l="l" t="t" r="r" b="b"/>
              <a:pathLst>
                <a:path w="705570" h="468569">
                  <a:moveTo>
                    <a:pt x="19486" y="0"/>
                  </a:moveTo>
                  <a:lnTo>
                    <a:pt x="686084" y="0"/>
                  </a:lnTo>
                  <a:cubicBezTo>
                    <a:pt x="691252" y="0"/>
                    <a:pt x="696209" y="2053"/>
                    <a:pt x="699863" y="5707"/>
                  </a:cubicBezTo>
                  <a:cubicBezTo>
                    <a:pt x="703517" y="9362"/>
                    <a:pt x="705570" y="14318"/>
                    <a:pt x="705570" y="19486"/>
                  </a:cubicBezTo>
                  <a:lnTo>
                    <a:pt x="705570" y="449083"/>
                  </a:lnTo>
                  <a:cubicBezTo>
                    <a:pt x="705570" y="454251"/>
                    <a:pt x="703517" y="459207"/>
                    <a:pt x="699863" y="462861"/>
                  </a:cubicBezTo>
                  <a:cubicBezTo>
                    <a:pt x="696209" y="466516"/>
                    <a:pt x="691252" y="468569"/>
                    <a:pt x="686084" y="468569"/>
                  </a:cubicBezTo>
                  <a:lnTo>
                    <a:pt x="19486" y="468569"/>
                  </a:lnTo>
                  <a:cubicBezTo>
                    <a:pt x="14318" y="468569"/>
                    <a:pt x="9362" y="466516"/>
                    <a:pt x="5707" y="462861"/>
                  </a:cubicBezTo>
                  <a:cubicBezTo>
                    <a:pt x="2053" y="459207"/>
                    <a:pt x="0" y="454251"/>
                    <a:pt x="0" y="449083"/>
                  </a:cubicBezTo>
                  <a:lnTo>
                    <a:pt x="0" y="19486"/>
                  </a:lnTo>
                  <a:cubicBezTo>
                    <a:pt x="0" y="14318"/>
                    <a:pt x="2053" y="9362"/>
                    <a:pt x="5707" y="5707"/>
                  </a:cubicBezTo>
                  <a:cubicBezTo>
                    <a:pt x="9362" y="2053"/>
                    <a:pt x="14318" y="0"/>
                    <a:pt x="19486" y="0"/>
                  </a:cubicBez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32" name="TextBox 18">
              <a:extLst>
                <a:ext uri="{FF2B5EF4-FFF2-40B4-BE49-F238E27FC236}">
                  <a16:creationId xmlns:a16="http://schemas.microsoft.com/office/drawing/2014/main" id="{86D1FD51-B240-1D4E-A005-742F0A9A8A72}"/>
                </a:ext>
              </a:extLst>
            </p:cNvPr>
            <p:cNvSpPr txBox="1"/>
            <p:nvPr/>
          </p:nvSpPr>
          <p:spPr>
            <a:xfrm>
              <a:off x="0" y="-38100"/>
              <a:ext cx="705570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13">
            <a:extLst>
              <a:ext uri="{FF2B5EF4-FFF2-40B4-BE49-F238E27FC236}">
                <a16:creationId xmlns:a16="http://schemas.microsoft.com/office/drawing/2014/main" id="{90BEFD4C-46FC-C840-EC21-A3435005213D}"/>
              </a:ext>
            </a:extLst>
          </p:cNvPr>
          <p:cNvGrpSpPr/>
          <p:nvPr/>
        </p:nvGrpSpPr>
        <p:grpSpPr>
          <a:xfrm>
            <a:off x="1052091" y="3224749"/>
            <a:ext cx="7594590" cy="5153403"/>
            <a:chOff x="0" y="0"/>
            <a:chExt cx="690531" cy="468569"/>
          </a:xfrm>
        </p:grpSpPr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32E6DD9E-1251-0EC5-564E-ECAAC8FE5AB7}"/>
                </a:ext>
              </a:extLst>
            </p:cNvPr>
            <p:cNvSpPr/>
            <p:nvPr/>
          </p:nvSpPr>
          <p:spPr>
            <a:xfrm>
              <a:off x="0" y="0"/>
              <a:ext cx="690531" cy="468569"/>
            </a:xfrm>
            <a:custGeom>
              <a:avLst/>
              <a:gdLst/>
              <a:ahLst/>
              <a:cxnLst/>
              <a:rect l="l" t="t" r="r" b="b"/>
              <a:pathLst>
                <a:path w="690531" h="468569">
                  <a:moveTo>
                    <a:pt x="19910" y="0"/>
                  </a:moveTo>
                  <a:lnTo>
                    <a:pt x="670621" y="0"/>
                  </a:lnTo>
                  <a:cubicBezTo>
                    <a:pt x="675902" y="0"/>
                    <a:pt x="680966" y="2098"/>
                    <a:pt x="684700" y="5832"/>
                  </a:cubicBezTo>
                  <a:cubicBezTo>
                    <a:pt x="688434" y="9565"/>
                    <a:pt x="690531" y="14630"/>
                    <a:pt x="690531" y="19910"/>
                  </a:cubicBezTo>
                  <a:lnTo>
                    <a:pt x="690531" y="448659"/>
                  </a:lnTo>
                  <a:cubicBezTo>
                    <a:pt x="690531" y="459655"/>
                    <a:pt x="681617" y="468569"/>
                    <a:pt x="670621" y="468569"/>
                  </a:cubicBezTo>
                  <a:lnTo>
                    <a:pt x="19910" y="468569"/>
                  </a:lnTo>
                  <a:cubicBezTo>
                    <a:pt x="8914" y="468569"/>
                    <a:pt x="0" y="459655"/>
                    <a:pt x="0" y="448659"/>
                  </a:cubicBezTo>
                  <a:lnTo>
                    <a:pt x="0" y="19910"/>
                  </a:lnTo>
                  <a:cubicBezTo>
                    <a:pt x="0" y="14630"/>
                    <a:pt x="2098" y="9565"/>
                    <a:pt x="5832" y="5832"/>
                  </a:cubicBezTo>
                  <a:cubicBezTo>
                    <a:pt x="9565" y="2098"/>
                    <a:pt x="14630" y="0"/>
                    <a:pt x="19910" y="0"/>
                  </a:cubicBez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9" name="TextBox 15">
              <a:extLst>
                <a:ext uri="{FF2B5EF4-FFF2-40B4-BE49-F238E27FC236}">
                  <a16:creationId xmlns:a16="http://schemas.microsoft.com/office/drawing/2014/main" id="{BF9987C5-2E8E-9884-DFC1-8385379D18E1}"/>
                </a:ext>
              </a:extLst>
            </p:cNvPr>
            <p:cNvSpPr txBox="1"/>
            <p:nvPr/>
          </p:nvSpPr>
          <p:spPr>
            <a:xfrm>
              <a:off x="0" y="-38100"/>
              <a:ext cx="690531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920332" y="1103195"/>
            <a:ext cx="15167058" cy="73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Phase 5 : </a:t>
            </a: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Revenus</a:t>
            </a: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 &amp; </a:t>
            </a: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Tarification</a:t>
            </a:r>
            <a:endParaRPr lang="en-US" sz="5000" b="1" dirty="0">
              <a:solidFill>
                <a:srgbClr val="1F2020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920332" y="2018941"/>
            <a:ext cx="604632" cy="85313"/>
            <a:chOff x="0" y="0"/>
            <a:chExt cx="159245" cy="224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24965" y="2018941"/>
            <a:ext cx="604632" cy="85313"/>
            <a:chOff x="0" y="0"/>
            <a:chExt cx="159245" cy="2246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9" name="TextBox 19"/>
          <p:cNvSpPr txBox="1"/>
          <p:nvPr/>
        </p:nvSpPr>
        <p:spPr>
          <a:xfrm>
            <a:off x="17489737" y="8579765"/>
            <a:ext cx="567825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11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164320" y="3683052"/>
            <a:ext cx="1370131" cy="448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Objectif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93510" y="4571899"/>
            <a:ext cx="6311752" cy="1563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Estimer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les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revenus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générés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par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chaque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mode de transport et identifier les stations les plus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rentables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en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intégrant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les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paramètres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tarifaires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et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fiscaux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429986" y="3683052"/>
            <a:ext cx="3340418" cy="448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Étapes </a:t>
            </a: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d’estimation</a:t>
            </a: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604438" y="4594630"/>
            <a:ext cx="6798399" cy="2358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Revenus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vélo</a:t>
            </a:r>
            <a:endParaRPr lang="en-US" sz="2400" dirty="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Revenus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métro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Application des taxes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Classement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des stations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rentables</a:t>
            </a:r>
            <a:endParaRPr lang="en-US" sz="2400" dirty="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Synthèse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globale</a:t>
            </a:r>
            <a:r>
              <a:rPr lang="en-US" sz="24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par mode de transport</a:t>
            </a:r>
          </a:p>
          <a:p>
            <a:pPr algn="just">
              <a:lnSpc>
                <a:spcPts val="3079"/>
              </a:lnSpc>
            </a:pPr>
            <a:endParaRPr lang="en-US" sz="2400" dirty="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16">
            <a:extLst>
              <a:ext uri="{FF2B5EF4-FFF2-40B4-BE49-F238E27FC236}">
                <a16:creationId xmlns:a16="http://schemas.microsoft.com/office/drawing/2014/main" id="{F6F8E4BF-20A1-8B0E-CAE9-D5C2B2E472AF}"/>
              </a:ext>
            </a:extLst>
          </p:cNvPr>
          <p:cNvGrpSpPr/>
          <p:nvPr/>
        </p:nvGrpSpPr>
        <p:grpSpPr>
          <a:xfrm>
            <a:off x="1079210" y="3259319"/>
            <a:ext cx="7759990" cy="5153403"/>
            <a:chOff x="0" y="0"/>
            <a:chExt cx="705570" cy="468569"/>
          </a:xfrm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97BB8CA-F6AB-F141-2D97-E1802EDB3E5F}"/>
                </a:ext>
              </a:extLst>
            </p:cNvPr>
            <p:cNvSpPr/>
            <p:nvPr/>
          </p:nvSpPr>
          <p:spPr>
            <a:xfrm>
              <a:off x="0" y="0"/>
              <a:ext cx="705570" cy="468569"/>
            </a:xfrm>
            <a:custGeom>
              <a:avLst/>
              <a:gdLst/>
              <a:ahLst/>
              <a:cxnLst/>
              <a:rect l="l" t="t" r="r" b="b"/>
              <a:pathLst>
                <a:path w="705570" h="468569">
                  <a:moveTo>
                    <a:pt x="19486" y="0"/>
                  </a:moveTo>
                  <a:lnTo>
                    <a:pt x="686084" y="0"/>
                  </a:lnTo>
                  <a:cubicBezTo>
                    <a:pt x="691252" y="0"/>
                    <a:pt x="696209" y="2053"/>
                    <a:pt x="699863" y="5707"/>
                  </a:cubicBezTo>
                  <a:cubicBezTo>
                    <a:pt x="703517" y="9362"/>
                    <a:pt x="705570" y="14318"/>
                    <a:pt x="705570" y="19486"/>
                  </a:cubicBezTo>
                  <a:lnTo>
                    <a:pt x="705570" y="449083"/>
                  </a:lnTo>
                  <a:cubicBezTo>
                    <a:pt x="705570" y="454251"/>
                    <a:pt x="703517" y="459207"/>
                    <a:pt x="699863" y="462861"/>
                  </a:cubicBezTo>
                  <a:cubicBezTo>
                    <a:pt x="696209" y="466516"/>
                    <a:pt x="691252" y="468569"/>
                    <a:pt x="686084" y="468569"/>
                  </a:cubicBezTo>
                  <a:lnTo>
                    <a:pt x="19486" y="468569"/>
                  </a:lnTo>
                  <a:cubicBezTo>
                    <a:pt x="14318" y="468569"/>
                    <a:pt x="9362" y="466516"/>
                    <a:pt x="5707" y="462861"/>
                  </a:cubicBezTo>
                  <a:cubicBezTo>
                    <a:pt x="2053" y="459207"/>
                    <a:pt x="0" y="454251"/>
                    <a:pt x="0" y="449083"/>
                  </a:cubicBezTo>
                  <a:lnTo>
                    <a:pt x="0" y="19486"/>
                  </a:lnTo>
                  <a:cubicBezTo>
                    <a:pt x="0" y="14318"/>
                    <a:pt x="2053" y="9362"/>
                    <a:pt x="5707" y="5707"/>
                  </a:cubicBezTo>
                  <a:cubicBezTo>
                    <a:pt x="9362" y="2053"/>
                    <a:pt x="14318" y="0"/>
                    <a:pt x="19486" y="0"/>
                  </a:cubicBez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32" name="TextBox 18">
              <a:extLst>
                <a:ext uri="{FF2B5EF4-FFF2-40B4-BE49-F238E27FC236}">
                  <a16:creationId xmlns:a16="http://schemas.microsoft.com/office/drawing/2014/main" id="{6D37BC5C-8E46-6754-2702-A5FB72BE73FC}"/>
                </a:ext>
              </a:extLst>
            </p:cNvPr>
            <p:cNvSpPr txBox="1"/>
            <p:nvPr/>
          </p:nvSpPr>
          <p:spPr>
            <a:xfrm>
              <a:off x="0" y="-38100"/>
              <a:ext cx="705570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13">
            <a:extLst>
              <a:ext uri="{FF2B5EF4-FFF2-40B4-BE49-F238E27FC236}">
                <a16:creationId xmlns:a16="http://schemas.microsoft.com/office/drawing/2014/main" id="{FBDEF9B9-4D0E-095A-2E14-706B58D27790}"/>
              </a:ext>
            </a:extLst>
          </p:cNvPr>
          <p:cNvGrpSpPr/>
          <p:nvPr/>
        </p:nvGrpSpPr>
        <p:grpSpPr>
          <a:xfrm>
            <a:off x="9169410" y="3224749"/>
            <a:ext cx="7594590" cy="5153403"/>
            <a:chOff x="0" y="0"/>
            <a:chExt cx="690531" cy="468569"/>
          </a:xfrm>
        </p:grpSpPr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CD2D1123-3657-FE9C-8265-E8CD7B0548EA}"/>
                </a:ext>
              </a:extLst>
            </p:cNvPr>
            <p:cNvSpPr/>
            <p:nvPr/>
          </p:nvSpPr>
          <p:spPr>
            <a:xfrm>
              <a:off x="0" y="0"/>
              <a:ext cx="690531" cy="468569"/>
            </a:xfrm>
            <a:custGeom>
              <a:avLst/>
              <a:gdLst/>
              <a:ahLst/>
              <a:cxnLst/>
              <a:rect l="l" t="t" r="r" b="b"/>
              <a:pathLst>
                <a:path w="690531" h="468569">
                  <a:moveTo>
                    <a:pt x="19910" y="0"/>
                  </a:moveTo>
                  <a:lnTo>
                    <a:pt x="670621" y="0"/>
                  </a:lnTo>
                  <a:cubicBezTo>
                    <a:pt x="675902" y="0"/>
                    <a:pt x="680966" y="2098"/>
                    <a:pt x="684700" y="5832"/>
                  </a:cubicBezTo>
                  <a:cubicBezTo>
                    <a:pt x="688434" y="9565"/>
                    <a:pt x="690531" y="14630"/>
                    <a:pt x="690531" y="19910"/>
                  </a:cubicBezTo>
                  <a:lnTo>
                    <a:pt x="690531" y="448659"/>
                  </a:lnTo>
                  <a:cubicBezTo>
                    <a:pt x="690531" y="459655"/>
                    <a:pt x="681617" y="468569"/>
                    <a:pt x="670621" y="468569"/>
                  </a:cubicBezTo>
                  <a:lnTo>
                    <a:pt x="19910" y="468569"/>
                  </a:lnTo>
                  <a:cubicBezTo>
                    <a:pt x="8914" y="468569"/>
                    <a:pt x="0" y="459655"/>
                    <a:pt x="0" y="448659"/>
                  </a:cubicBezTo>
                  <a:lnTo>
                    <a:pt x="0" y="19910"/>
                  </a:lnTo>
                  <a:cubicBezTo>
                    <a:pt x="0" y="14630"/>
                    <a:pt x="2098" y="9565"/>
                    <a:pt x="5832" y="5832"/>
                  </a:cubicBezTo>
                  <a:cubicBezTo>
                    <a:pt x="9565" y="2098"/>
                    <a:pt x="14630" y="0"/>
                    <a:pt x="19910" y="0"/>
                  </a:cubicBez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9" name="TextBox 15">
              <a:extLst>
                <a:ext uri="{FF2B5EF4-FFF2-40B4-BE49-F238E27FC236}">
                  <a16:creationId xmlns:a16="http://schemas.microsoft.com/office/drawing/2014/main" id="{DA6F03DC-868B-76DA-1D9E-F242F4A4FDC5}"/>
                </a:ext>
              </a:extLst>
            </p:cNvPr>
            <p:cNvSpPr txBox="1"/>
            <p:nvPr/>
          </p:nvSpPr>
          <p:spPr>
            <a:xfrm>
              <a:off x="0" y="-38100"/>
              <a:ext cx="690531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920332" y="1103195"/>
            <a:ext cx="15167058" cy="73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Phase 6 : Alerte &amp; </a:t>
            </a: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Qualité</a:t>
            </a: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 de Service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920332" y="2018941"/>
            <a:ext cx="604632" cy="85313"/>
            <a:chOff x="0" y="0"/>
            <a:chExt cx="159245" cy="224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24965" y="2018941"/>
            <a:ext cx="604632" cy="85313"/>
            <a:chOff x="0" y="0"/>
            <a:chExt cx="159245" cy="2246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9" name="TextBox 19"/>
          <p:cNvSpPr txBox="1"/>
          <p:nvPr/>
        </p:nvSpPr>
        <p:spPr>
          <a:xfrm>
            <a:off x="17489737" y="8579765"/>
            <a:ext cx="567825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12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236039" y="3704592"/>
            <a:ext cx="1446331" cy="448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Objectif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24000" y="4646576"/>
            <a:ext cx="6311751" cy="15702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Mettre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en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place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une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détection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proactive des anomalies pour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améliorer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la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réactivité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du réseau et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orienter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les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décisions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opérationnelles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201400" y="3661106"/>
            <a:ext cx="3503617" cy="438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Mécanismes</a:t>
            </a: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d’alerte</a:t>
            </a:r>
            <a:endParaRPr lang="en-US" sz="2800" b="1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9468692" y="4566286"/>
            <a:ext cx="6290924" cy="19611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Saturation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métro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Trajets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vélo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anormaux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Génération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d’alertes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catégorisées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Recommandations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Journalisation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événements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16">
            <a:extLst>
              <a:ext uri="{FF2B5EF4-FFF2-40B4-BE49-F238E27FC236}">
                <a16:creationId xmlns:a16="http://schemas.microsoft.com/office/drawing/2014/main" id="{4F889F19-D13D-EBD3-0E96-C50E00E62ED9}"/>
              </a:ext>
            </a:extLst>
          </p:cNvPr>
          <p:cNvGrpSpPr/>
          <p:nvPr/>
        </p:nvGrpSpPr>
        <p:grpSpPr>
          <a:xfrm>
            <a:off x="9220200" y="3224749"/>
            <a:ext cx="7759990" cy="5153403"/>
            <a:chOff x="0" y="0"/>
            <a:chExt cx="705570" cy="468569"/>
          </a:xfrm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AC39E74E-555B-3F29-FAC6-3AF6054DCD46}"/>
                </a:ext>
              </a:extLst>
            </p:cNvPr>
            <p:cNvSpPr/>
            <p:nvPr/>
          </p:nvSpPr>
          <p:spPr>
            <a:xfrm>
              <a:off x="0" y="0"/>
              <a:ext cx="705570" cy="468569"/>
            </a:xfrm>
            <a:custGeom>
              <a:avLst/>
              <a:gdLst/>
              <a:ahLst/>
              <a:cxnLst/>
              <a:rect l="l" t="t" r="r" b="b"/>
              <a:pathLst>
                <a:path w="705570" h="468569">
                  <a:moveTo>
                    <a:pt x="19486" y="0"/>
                  </a:moveTo>
                  <a:lnTo>
                    <a:pt x="686084" y="0"/>
                  </a:lnTo>
                  <a:cubicBezTo>
                    <a:pt x="691252" y="0"/>
                    <a:pt x="696209" y="2053"/>
                    <a:pt x="699863" y="5707"/>
                  </a:cubicBezTo>
                  <a:cubicBezTo>
                    <a:pt x="703517" y="9362"/>
                    <a:pt x="705570" y="14318"/>
                    <a:pt x="705570" y="19486"/>
                  </a:cubicBezTo>
                  <a:lnTo>
                    <a:pt x="705570" y="449083"/>
                  </a:lnTo>
                  <a:cubicBezTo>
                    <a:pt x="705570" y="454251"/>
                    <a:pt x="703517" y="459207"/>
                    <a:pt x="699863" y="462861"/>
                  </a:cubicBezTo>
                  <a:cubicBezTo>
                    <a:pt x="696209" y="466516"/>
                    <a:pt x="691252" y="468569"/>
                    <a:pt x="686084" y="468569"/>
                  </a:cubicBezTo>
                  <a:lnTo>
                    <a:pt x="19486" y="468569"/>
                  </a:lnTo>
                  <a:cubicBezTo>
                    <a:pt x="14318" y="468569"/>
                    <a:pt x="9362" y="466516"/>
                    <a:pt x="5707" y="462861"/>
                  </a:cubicBezTo>
                  <a:cubicBezTo>
                    <a:pt x="2053" y="459207"/>
                    <a:pt x="0" y="454251"/>
                    <a:pt x="0" y="449083"/>
                  </a:cubicBezTo>
                  <a:lnTo>
                    <a:pt x="0" y="19486"/>
                  </a:lnTo>
                  <a:cubicBezTo>
                    <a:pt x="0" y="14318"/>
                    <a:pt x="2053" y="9362"/>
                    <a:pt x="5707" y="5707"/>
                  </a:cubicBezTo>
                  <a:cubicBezTo>
                    <a:pt x="9362" y="2053"/>
                    <a:pt x="14318" y="0"/>
                    <a:pt x="19486" y="0"/>
                  </a:cubicBez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32" name="TextBox 18">
              <a:extLst>
                <a:ext uri="{FF2B5EF4-FFF2-40B4-BE49-F238E27FC236}">
                  <a16:creationId xmlns:a16="http://schemas.microsoft.com/office/drawing/2014/main" id="{71F0DAFC-3C4E-7461-6CCE-E287B6738CDB}"/>
                </a:ext>
              </a:extLst>
            </p:cNvPr>
            <p:cNvSpPr txBox="1"/>
            <p:nvPr/>
          </p:nvSpPr>
          <p:spPr>
            <a:xfrm>
              <a:off x="0" y="-38100"/>
              <a:ext cx="705570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13">
            <a:extLst>
              <a:ext uri="{FF2B5EF4-FFF2-40B4-BE49-F238E27FC236}">
                <a16:creationId xmlns:a16="http://schemas.microsoft.com/office/drawing/2014/main" id="{BE8B32A7-AC71-3C05-D706-E902697288FF}"/>
              </a:ext>
            </a:extLst>
          </p:cNvPr>
          <p:cNvGrpSpPr/>
          <p:nvPr/>
        </p:nvGrpSpPr>
        <p:grpSpPr>
          <a:xfrm>
            <a:off x="1052091" y="3224749"/>
            <a:ext cx="7594590" cy="5153403"/>
            <a:chOff x="0" y="0"/>
            <a:chExt cx="690531" cy="468569"/>
          </a:xfrm>
        </p:grpSpPr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5132D964-DE8B-FD5C-0AF7-A1A12D4EFB7A}"/>
                </a:ext>
              </a:extLst>
            </p:cNvPr>
            <p:cNvSpPr/>
            <p:nvPr/>
          </p:nvSpPr>
          <p:spPr>
            <a:xfrm>
              <a:off x="0" y="0"/>
              <a:ext cx="690531" cy="468569"/>
            </a:xfrm>
            <a:custGeom>
              <a:avLst/>
              <a:gdLst/>
              <a:ahLst/>
              <a:cxnLst/>
              <a:rect l="l" t="t" r="r" b="b"/>
              <a:pathLst>
                <a:path w="690531" h="468569">
                  <a:moveTo>
                    <a:pt x="19910" y="0"/>
                  </a:moveTo>
                  <a:lnTo>
                    <a:pt x="670621" y="0"/>
                  </a:lnTo>
                  <a:cubicBezTo>
                    <a:pt x="675902" y="0"/>
                    <a:pt x="680966" y="2098"/>
                    <a:pt x="684700" y="5832"/>
                  </a:cubicBezTo>
                  <a:cubicBezTo>
                    <a:pt x="688434" y="9565"/>
                    <a:pt x="690531" y="14630"/>
                    <a:pt x="690531" y="19910"/>
                  </a:cubicBezTo>
                  <a:lnTo>
                    <a:pt x="690531" y="448659"/>
                  </a:lnTo>
                  <a:cubicBezTo>
                    <a:pt x="690531" y="459655"/>
                    <a:pt x="681617" y="468569"/>
                    <a:pt x="670621" y="468569"/>
                  </a:cubicBezTo>
                  <a:lnTo>
                    <a:pt x="19910" y="468569"/>
                  </a:lnTo>
                  <a:cubicBezTo>
                    <a:pt x="8914" y="468569"/>
                    <a:pt x="0" y="459655"/>
                    <a:pt x="0" y="448659"/>
                  </a:cubicBezTo>
                  <a:lnTo>
                    <a:pt x="0" y="19910"/>
                  </a:lnTo>
                  <a:cubicBezTo>
                    <a:pt x="0" y="14630"/>
                    <a:pt x="2098" y="9565"/>
                    <a:pt x="5832" y="5832"/>
                  </a:cubicBezTo>
                  <a:cubicBezTo>
                    <a:pt x="9565" y="2098"/>
                    <a:pt x="14630" y="0"/>
                    <a:pt x="19910" y="0"/>
                  </a:cubicBez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9" name="TextBox 15">
              <a:extLst>
                <a:ext uri="{FF2B5EF4-FFF2-40B4-BE49-F238E27FC236}">
                  <a16:creationId xmlns:a16="http://schemas.microsoft.com/office/drawing/2014/main" id="{8A016AC2-F102-F7C3-A7AB-30F8B1764929}"/>
                </a:ext>
              </a:extLst>
            </p:cNvPr>
            <p:cNvSpPr txBox="1"/>
            <p:nvPr/>
          </p:nvSpPr>
          <p:spPr>
            <a:xfrm>
              <a:off x="0" y="-38100"/>
              <a:ext cx="690531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920332" y="1103195"/>
            <a:ext cx="15167058" cy="73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Phase 7 : Rapports &amp; Export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920332" y="2018941"/>
            <a:ext cx="604632" cy="85313"/>
            <a:chOff x="0" y="0"/>
            <a:chExt cx="159245" cy="224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24965" y="2018941"/>
            <a:ext cx="604632" cy="85313"/>
            <a:chOff x="0" y="0"/>
            <a:chExt cx="159245" cy="2246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9" name="TextBox 19"/>
          <p:cNvSpPr txBox="1"/>
          <p:nvPr/>
        </p:nvSpPr>
        <p:spPr>
          <a:xfrm>
            <a:off x="17526000" y="8572500"/>
            <a:ext cx="567825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 dirty="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13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074046" y="3732525"/>
            <a:ext cx="1550680" cy="438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Objectif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35452" y="4701965"/>
            <a:ext cx="6754562" cy="1563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Restituer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les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résultats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l’analyse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sous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forme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 rapports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clairs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structurés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et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partageables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afin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faciliter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la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prise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décision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et la communication entre parties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prenantes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939972" y="3687876"/>
            <a:ext cx="4387915" cy="438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Restitution des </a:t>
            </a: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résultats</a:t>
            </a:r>
            <a:endParaRPr lang="en-US" sz="2800" b="1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9503861" y="4589888"/>
            <a:ext cx="7260139" cy="1590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Rapport multimodal par station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Simulations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d’exports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CSV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Tableau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horaire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récapitulatif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Conclusion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analytique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89737" y="8579765"/>
            <a:ext cx="567825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14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585522" y="1824529"/>
            <a:ext cx="7116955" cy="73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Conclusion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539368" y="2707990"/>
            <a:ext cx="604632" cy="85313"/>
            <a:chOff x="0" y="0"/>
            <a:chExt cx="159245" cy="2246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144000" y="2707990"/>
            <a:ext cx="604632" cy="85313"/>
            <a:chOff x="0" y="0"/>
            <a:chExt cx="159245" cy="2246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43000" y="3190497"/>
            <a:ext cx="7594590" cy="5153403"/>
            <a:chOff x="0" y="0"/>
            <a:chExt cx="690531" cy="46856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90531" cy="468569"/>
            </a:xfrm>
            <a:custGeom>
              <a:avLst/>
              <a:gdLst/>
              <a:ahLst/>
              <a:cxnLst/>
              <a:rect l="l" t="t" r="r" b="b"/>
              <a:pathLst>
                <a:path w="690531" h="468569">
                  <a:moveTo>
                    <a:pt x="19910" y="0"/>
                  </a:moveTo>
                  <a:lnTo>
                    <a:pt x="670621" y="0"/>
                  </a:lnTo>
                  <a:cubicBezTo>
                    <a:pt x="675902" y="0"/>
                    <a:pt x="680966" y="2098"/>
                    <a:pt x="684700" y="5832"/>
                  </a:cubicBezTo>
                  <a:cubicBezTo>
                    <a:pt x="688434" y="9565"/>
                    <a:pt x="690531" y="14630"/>
                    <a:pt x="690531" y="19910"/>
                  </a:cubicBezTo>
                  <a:lnTo>
                    <a:pt x="690531" y="448659"/>
                  </a:lnTo>
                  <a:cubicBezTo>
                    <a:pt x="690531" y="459655"/>
                    <a:pt x="681617" y="468569"/>
                    <a:pt x="670621" y="468569"/>
                  </a:cubicBezTo>
                  <a:lnTo>
                    <a:pt x="19910" y="468569"/>
                  </a:lnTo>
                  <a:cubicBezTo>
                    <a:pt x="8914" y="468569"/>
                    <a:pt x="0" y="459655"/>
                    <a:pt x="0" y="448659"/>
                  </a:cubicBezTo>
                  <a:lnTo>
                    <a:pt x="0" y="19910"/>
                  </a:lnTo>
                  <a:cubicBezTo>
                    <a:pt x="0" y="14630"/>
                    <a:pt x="2098" y="9565"/>
                    <a:pt x="5832" y="5832"/>
                  </a:cubicBezTo>
                  <a:cubicBezTo>
                    <a:pt x="9565" y="2098"/>
                    <a:pt x="14630" y="0"/>
                    <a:pt x="19910" y="0"/>
                  </a:cubicBez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690531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206650" y="3190497"/>
            <a:ext cx="7759990" cy="5153403"/>
            <a:chOff x="0" y="0"/>
            <a:chExt cx="705570" cy="46856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705570" cy="468569"/>
            </a:xfrm>
            <a:custGeom>
              <a:avLst/>
              <a:gdLst/>
              <a:ahLst/>
              <a:cxnLst/>
              <a:rect l="l" t="t" r="r" b="b"/>
              <a:pathLst>
                <a:path w="705570" h="468569">
                  <a:moveTo>
                    <a:pt x="19486" y="0"/>
                  </a:moveTo>
                  <a:lnTo>
                    <a:pt x="686084" y="0"/>
                  </a:lnTo>
                  <a:cubicBezTo>
                    <a:pt x="691252" y="0"/>
                    <a:pt x="696209" y="2053"/>
                    <a:pt x="699863" y="5707"/>
                  </a:cubicBezTo>
                  <a:cubicBezTo>
                    <a:pt x="703517" y="9362"/>
                    <a:pt x="705570" y="14318"/>
                    <a:pt x="705570" y="19486"/>
                  </a:cubicBezTo>
                  <a:lnTo>
                    <a:pt x="705570" y="449083"/>
                  </a:lnTo>
                  <a:cubicBezTo>
                    <a:pt x="705570" y="454251"/>
                    <a:pt x="703517" y="459207"/>
                    <a:pt x="699863" y="462861"/>
                  </a:cubicBezTo>
                  <a:cubicBezTo>
                    <a:pt x="696209" y="466516"/>
                    <a:pt x="691252" y="468569"/>
                    <a:pt x="686084" y="468569"/>
                  </a:cubicBezTo>
                  <a:lnTo>
                    <a:pt x="19486" y="468569"/>
                  </a:lnTo>
                  <a:cubicBezTo>
                    <a:pt x="14318" y="468569"/>
                    <a:pt x="9362" y="466516"/>
                    <a:pt x="5707" y="462861"/>
                  </a:cubicBezTo>
                  <a:cubicBezTo>
                    <a:pt x="2053" y="459207"/>
                    <a:pt x="0" y="454251"/>
                    <a:pt x="0" y="449083"/>
                  </a:cubicBezTo>
                  <a:lnTo>
                    <a:pt x="0" y="19486"/>
                  </a:lnTo>
                  <a:cubicBezTo>
                    <a:pt x="0" y="14318"/>
                    <a:pt x="2053" y="9362"/>
                    <a:pt x="5707" y="5707"/>
                  </a:cubicBezTo>
                  <a:cubicBezTo>
                    <a:pt x="9362" y="2053"/>
                    <a:pt x="14318" y="0"/>
                    <a:pt x="19486" y="0"/>
                  </a:cubicBez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705570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235353" y="3727674"/>
            <a:ext cx="5545120" cy="520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2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Ce </a:t>
            </a: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que</a:t>
            </a: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permet</a:t>
            </a: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la </a:t>
            </a: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plateforme</a:t>
            </a:r>
            <a:endParaRPr lang="en-US" sz="2800" b="1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1125200" y="3704399"/>
            <a:ext cx="3532414" cy="520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2"/>
              </a:lnSpc>
            </a:pP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Prochaines</a:t>
            </a: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étapes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96596" y="4785628"/>
            <a:ext cx="7098834" cy="1961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Vision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unifiée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Surveillance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intelligente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Pilotage par données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Réactivité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opérationnelle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Communication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facilitée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305686" y="4785628"/>
            <a:ext cx="7485718" cy="116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Intégration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temps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réel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Tableau de bord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interactif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Extension à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d’autres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villes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043" b="-11733"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3" name="Group 3"/>
          <p:cNvGrpSpPr/>
          <p:nvPr/>
        </p:nvGrpSpPr>
        <p:grpSpPr>
          <a:xfrm>
            <a:off x="2455807" y="3048379"/>
            <a:ext cx="13376386" cy="3086100"/>
            <a:chOff x="0" y="0"/>
            <a:chExt cx="3522999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22999" cy="812800"/>
            </a:xfrm>
            <a:custGeom>
              <a:avLst/>
              <a:gdLst/>
              <a:ahLst/>
              <a:cxnLst/>
              <a:rect l="l" t="t" r="r" b="b"/>
              <a:pathLst>
                <a:path w="3522999" h="812800">
                  <a:moveTo>
                    <a:pt x="0" y="0"/>
                  </a:moveTo>
                  <a:lnTo>
                    <a:pt x="3522999" y="0"/>
                  </a:lnTo>
                  <a:lnTo>
                    <a:pt x="3522999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522999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579025" y="6134479"/>
            <a:ext cx="9129950" cy="2138600"/>
            <a:chOff x="0" y="0"/>
            <a:chExt cx="3278246" cy="7678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278246" cy="767896"/>
            </a:xfrm>
            <a:custGeom>
              <a:avLst/>
              <a:gdLst/>
              <a:ahLst/>
              <a:cxnLst/>
              <a:rect l="l" t="t" r="r" b="b"/>
              <a:pathLst>
                <a:path w="3278246" h="767896">
                  <a:moveTo>
                    <a:pt x="0" y="0"/>
                  </a:moveTo>
                  <a:lnTo>
                    <a:pt x="3278246" y="0"/>
                  </a:lnTo>
                  <a:lnTo>
                    <a:pt x="3278246" y="767896"/>
                  </a:lnTo>
                  <a:lnTo>
                    <a:pt x="0" y="767896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278246" cy="805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924641" y="2013922"/>
            <a:ext cx="4438718" cy="1034457"/>
            <a:chOff x="0" y="0"/>
            <a:chExt cx="1593789" cy="37143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93789" cy="371437"/>
            </a:xfrm>
            <a:custGeom>
              <a:avLst/>
              <a:gdLst/>
              <a:ahLst/>
              <a:cxnLst/>
              <a:rect l="l" t="t" r="r" b="b"/>
              <a:pathLst>
                <a:path w="1593789" h="371437">
                  <a:moveTo>
                    <a:pt x="0" y="0"/>
                  </a:moveTo>
                  <a:lnTo>
                    <a:pt x="1593789" y="0"/>
                  </a:lnTo>
                  <a:lnTo>
                    <a:pt x="1593789" y="371437"/>
                  </a:lnTo>
                  <a:lnTo>
                    <a:pt x="0" y="371437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93789" cy="4095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2465284" y="3498270"/>
            <a:ext cx="13357431" cy="2319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926"/>
              </a:lnSpc>
            </a:pPr>
            <a:r>
              <a:rPr lang="en-US" sz="16005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MERCI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489737" y="8579765"/>
            <a:ext cx="567825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15</a:t>
            </a:r>
          </a:p>
        </p:txBody>
      </p:sp>
      <p:sp>
        <p:nvSpPr>
          <p:cNvPr id="17" name="Freeform 17"/>
          <p:cNvSpPr/>
          <p:nvPr/>
        </p:nvSpPr>
        <p:spPr>
          <a:xfrm>
            <a:off x="6353579" y="1951393"/>
            <a:ext cx="2444161" cy="1139590"/>
          </a:xfrm>
          <a:custGeom>
            <a:avLst/>
            <a:gdLst/>
            <a:ahLst/>
            <a:cxnLst/>
            <a:rect l="l" t="t" r="r" b="b"/>
            <a:pathLst>
              <a:path w="2444161" h="1139590">
                <a:moveTo>
                  <a:pt x="0" y="0"/>
                </a:moveTo>
                <a:lnTo>
                  <a:pt x="2444162" y="0"/>
                </a:lnTo>
                <a:lnTo>
                  <a:pt x="2444162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8" name="TextBox 18"/>
          <p:cNvSpPr txBox="1"/>
          <p:nvPr/>
        </p:nvSpPr>
        <p:spPr>
          <a:xfrm>
            <a:off x="8230024" y="2345924"/>
            <a:ext cx="3133335" cy="325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96"/>
              </a:lnSpc>
              <a:spcBef>
                <a:spcPct val="0"/>
              </a:spcBef>
            </a:pPr>
            <a:r>
              <a:rPr lang="en-US" sz="1925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Maroc YNOV Campus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89737" y="8579765"/>
            <a:ext cx="567825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45088" y="1466712"/>
            <a:ext cx="4302304" cy="73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Introduction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2145088" y="2241412"/>
            <a:ext cx="604632" cy="85313"/>
            <a:chOff x="0" y="0"/>
            <a:chExt cx="159245" cy="2246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749720" y="2241412"/>
            <a:ext cx="604632" cy="85313"/>
            <a:chOff x="0" y="0"/>
            <a:chExt cx="159245" cy="2246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028700" y="3375977"/>
            <a:ext cx="7270076" cy="3496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Dans un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contexte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de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mobilité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urbaine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en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pleine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mutation, les données issues des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différents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modes de transport –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vélos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, bus,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métro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–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restent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souvent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cloisonnées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,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hétérogènes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et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difficilement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exploitables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.</a:t>
            </a:r>
          </a:p>
          <a:p>
            <a:pPr algn="l">
              <a:lnSpc>
                <a:spcPts val="3079"/>
              </a:lnSpc>
            </a:pP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Ce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projet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propose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une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plateforme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d’agrégation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intelligente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, capable de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centraliser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,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nettoyer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et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relier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ces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flux pour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produire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des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indicateurs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clairs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, des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alertes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pertinentes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et des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recommandations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opérationnelles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endParaRPr lang="en-US" sz="2199" dirty="0">
              <a:solidFill>
                <a:srgbClr val="1F202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0704A499-59D4-6F8D-65EA-E7409E03BA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077" y="1028700"/>
            <a:ext cx="8229600" cy="4114800"/>
          </a:xfrm>
          <a:prstGeom prst="rect">
            <a:avLst/>
          </a:prstGeom>
        </p:spPr>
      </p:pic>
      <p:pic>
        <p:nvPicPr>
          <p:cNvPr id="27" name="Image 26" descr="Une image contenant train, transport, transports en commun, gare ferroviaire&#10;&#10;Le contenu généré par l’IA peut être incorrect.">
            <a:extLst>
              <a:ext uri="{FF2B5EF4-FFF2-40B4-BE49-F238E27FC236}">
                <a16:creationId xmlns:a16="http://schemas.microsoft.com/office/drawing/2014/main" id="{8AF61A12-8091-AA99-9B24-D23BD6AA906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077" y="5143500"/>
            <a:ext cx="4188424" cy="4114800"/>
          </a:xfrm>
          <a:prstGeom prst="rect">
            <a:avLst/>
          </a:prstGeom>
        </p:spPr>
      </p:pic>
      <p:pic>
        <p:nvPicPr>
          <p:cNvPr id="29" name="Image 28" descr="Une image contenant roue, pneu, véhicule, Véhicule terrestre&#10;&#10;Le contenu généré par l’IA peut être incorrect.">
            <a:extLst>
              <a:ext uri="{FF2B5EF4-FFF2-40B4-BE49-F238E27FC236}">
                <a16:creationId xmlns:a16="http://schemas.microsoft.com/office/drawing/2014/main" id="{CDDFAC39-736F-A3F1-F0C0-0A22B9CF84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7472" y="5143500"/>
            <a:ext cx="4073205" cy="411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24" descr="Une image contenant Véhicule terrestre, véhicule, Roue de vélo, plein air&#10;&#10;Le contenu généré par l’IA peut être incorrect.">
            <a:extLst>
              <a:ext uri="{FF2B5EF4-FFF2-40B4-BE49-F238E27FC236}">
                <a16:creationId xmlns:a16="http://schemas.microsoft.com/office/drawing/2014/main" id="{3EA796B2-F88E-7B71-5B77-D00CE958E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21"/>
          <a:stretch>
            <a:fillRect/>
          </a:stretch>
        </p:blipFill>
        <p:spPr>
          <a:xfrm>
            <a:off x="0" y="0"/>
            <a:ext cx="9144000" cy="89535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117299" y="1931212"/>
            <a:ext cx="604632" cy="85313"/>
            <a:chOff x="0" y="0"/>
            <a:chExt cx="159245" cy="2246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721932" y="1931212"/>
            <a:ext cx="604632" cy="85313"/>
            <a:chOff x="0" y="0"/>
            <a:chExt cx="159245" cy="2246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7" name="TextBox 17"/>
          <p:cNvSpPr txBox="1"/>
          <p:nvPr/>
        </p:nvSpPr>
        <p:spPr>
          <a:xfrm>
            <a:off x="17489737" y="8579765"/>
            <a:ext cx="567825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117299" y="1047750"/>
            <a:ext cx="3541371" cy="73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Sommaire</a:t>
            </a:r>
            <a:endParaRPr lang="en-US" sz="5000" b="1" dirty="0">
              <a:solidFill>
                <a:srgbClr val="1F2020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9892418" y="2054624"/>
            <a:ext cx="7047136" cy="5648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17"/>
              </a:lnSpc>
            </a:pPr>
            <a:endParaRPr dirty="0"/>
          </a:p>
          <a:p>
            <a:pPr marL="474976" lvl="1" indent="-237488" algn="l">
              <a:lnSpc>
                <a:spcPts val="3717"/>
              </a:lnSpc>
              <a:buAutoNum type="arabicPeriod"/>
            </a:pP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Contexte</a:t>
            </a: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</a:t>
            </a:r>
          </a:p>
          <a:p>
            <a:pPr marL="474976" lvl="1" indent="-237488" algn="l">
              <a:lnSpc>
                <a:spcPts val="3717"/>
              </a:lnSpc>
              <a:buAutoNum type="arabicPeriod"/>
            </a:pP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Problématique &amp;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Résultat</a:t>
            </a: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attendu</a:t>
            </a:r>
            <a:endParaRPr lang="en-US" sz="2199" b="1" dirty="0">
              <a:solidFill>
                <a:srgbClr val="1F2020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  <a:p>
            <a:pPr marL="474976" lvl="1" indent="-237488" algn="l">
              <a:lnSpc>
                <a:spcPts val="3717"/>
              </a:lnSpc>
              <a:buAutoNum type="arabicPeriod"/>
            </a:pP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Architecture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générale</a:t>
            </a:r>
            <a:endParaRPr lang="en-US" sz="2199" b="1" dirty="0">
              <a:solidFill>
                <a:srgbClr val="1F2020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  <a:p>
            <a:pPr marL="474976" lvl="1" indent="-237488" algn="l">
              <a:lnSpc>
                <a:spcPts val="3717"/>
              </a:lnSpc>
              <a:buAutoNum type="arabicPeriod"/>
            </a:pP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Phase 1 :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Schémas</a:t>
            </a: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et Sources</a:t>
            </a:r>
          </a:p>
          <a:p>
            <a:pPr marL="474976" lvl="1" indent="-237488" algn="l">
              <a:lnSpc>
                <a:spcPts val="3717"/>
              </a:lnSpc>
              <a:buAutoNum type="arabicPeriod"/>
            </a:pP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Phase 2 :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Nettoyage</a:t>
            </a: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&amp;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Déduplication</a:t>
            </a:r>
            <a:endParaRPr lang="en-US" sz="2199" b="1" dirty="0">
              <a:solidFill>
                <a:srgbClr val="1F2020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  <a:p>
            <a:pPr marL="474976" lvl="1" indent="-237488" algn="l">
              <a:lnSpc>
                <a:spcPts val="3717"/>
              </a:lnSpc>
              <a:buAutoNum type="arabicPeriod"/>
            </a:pP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Phase 3 : Liens &amp;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Correspondances</a:t>
            </a:r>
            <a:endParaRPr lang="en-US" sz="2199" b="1" dirty="0">
              <a:solidFill>
                <a:srgbClr val="1F2020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  <a:p>
            <a:pPr marL="474976" lvl="1" indent="-237488" algn="l">
              <a:lnSpc>
                <a:spcPts val="3717"/>
              </a:lnSpc>
              <a:buAutoNum type="arabicPeriod"/>
            </a:pP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Phase 4 : Agrégation &amp; Indication </a:t>
            </a:r>
          </a:p>
          <a:p>
            <a:pPr marL="474976" lvl="1" indent="-237488" algn="l">
              <a:lnSpc>
                <a:spcPts val="3717"/>
              </a:lnSpc>
              <a:buAutoNum type="arabicPeriod"/>
            </a:pP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Phase 5 :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revenus</a:t>
            </a: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&amp;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Tarification</a:t>
            </a:r>
            <a:endParaRPr lang="en-US" sz="2199" b="1" dirty="0">
              <a:solidFill>
                <a:srgbClr val="1F2020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  <a:p>
            <a:pPr marL="474976" lvl="1" indent="-237488" algn="l">
              <a:lnSpc>
                <a:spcPts val="3717"/>
              </a:lnSpc>
              <a:buAutoNum type="arabicPeriod"/>
            </a:pP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Phase 6 :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Alertes</a:t>
            </a: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&amp; </a:t>
            </a:r>
            <a:r>
              <a:rPr lang="en-US" sz="2199" b="1" dirty="0" err="1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Qualité</a:t>
            </a: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de service</a:t>
            </a:r>
          </a:p>
          <a:p>
            <a:pPr marL="474976" lvl="1" indent="-237488" algn="l">
              <a:lnSpc>
                <a:spcPts val="3717"/>
              </a:lnSpc>
              <a:buAutoNum type="arabicPeriod"/>
            </a:pP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Phase 7 : Rapport &amp; Export</a:t>
            </a:r>
          </a:p>
          <a:p>
            <a:pPr marL="474976" lvl="1" indent="-237488" algn="l">
              <a:lnSpc>
                <a:spcPts val="3717"/>
              </a:lnSpc>
              <a:buAutoNum type="arabicPeriod"/>
            </a:pPr>
            <a:r>
              <a:rPr lang="en-US" sz="2199" b="1" dirty="0">
                <a:solidFill>
                  <a:srgbClr val="1F202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Conclusion &amp; perspectives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89737" y="8579765"/>
            <a:ext cx="567825" cy="280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305672" y="1757488"/>
            <a:ext cx="5614690" cy="73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Contexte</a:t>
            </a:r>
            <a:endParaRPr lang="en-US" sz="5000" b="1" dirty="0">
              <a:solidFill>
                <a:srgbClr val="1F2020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0305672" y="2640949"/>
            <a:ext cx="604632" cy="85313"/>
            <a:chOff x="0" y="0"/>
            <a:chExt cx="159245" cy="2246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910304" y="2640949"/>
            <a:ext cx="604632" cy="85313"/>
            <a:chOff x="0" y="0"/>
            <a:chExt cx="159245" cy="2246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9771681" y="3775189"/>
            <a:ext cx="6682671" cy="3385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fr-FR" sz="2200" dirty="0"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La mobilité urbaine moderne repose sur une pluralité de modes : vélos en libre-service, bus en réseau, métro structurant.</a:t>
            </a:r>
            <a:br>
              <a:rPr lang="fr-FR" sz="2200" dirty="0"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</a:br>
            <a:r>
              <a:rPr lang="fr-FR" sz="2200" dirty="0"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Dans une ville dense comme Casablanca, ces systèmes coexistent mais restent cloisonnés, chacun générant des données spécifiques, souvent fragmentées et hétérogènes.</a:t>
            </a:r>
            <a:br>
              <a:rPr lang="fr-FR" sz="2200" dirty="0"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</a:br>
            <a:r>
              <a:rPr lang="fr-FR" sz="2200" dirty="0"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Cette dispersion limite la capacité à comprendre les usages, anticiper les saturations et améliorer la qualité de service.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1" name="Image 20" descr="Une image contenant train, transport, transports en commun, gare ferroviaire&#10;&#10;Le contenu généré par l’IA peut être incorrect.">
            <a:extLst>
              <a:ext uri="{FF2B5EF4-FFF2-40B4-BE49-F238E27FC236}">
                <a16:creationId xmlns:a16="http://schemas.microsoft.com/office/drawing/2014/main" id="{D8D2E376-563E-D526-BEE0-EAAD40E3C0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392806"/>
            <a:ext cx="7214677" cy="55013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145088" y="2384549"/>
            <a:ext cx="604632" cy="85313"/>
            <a:chOff x="0" y="0"/>
            <a:chExt cx="159245" cy="2246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749720" y="2384549"/>
            <a:ext cx="604632" cy="85313"/>
            <a:chOff x="0" y="0"/>
            <a:chExt cx="159245" cy="224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15" name="Group 15"/>
          <p:cNvGrpSpPr/>
          <p:nvPr/>
        </p:nvGrpSpPr>
        <p:grpSpPr>
          <a:xfrm>
            <a:off x="1549410" y="3454937"/>
            <a:ext cx="7594590" cy="5153403"/>
            <a:chOff x="0" y="0"/>
            <a:chExt cx="690531" cy="46856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90531" cy="468569"/>
            </a:xfrm>
            <a:custGeom>
              <a:avLst/>
              <a:gdLst/>
              <a:ahLst/>
              <a:cxnLst/>
              <a:rect l="l" t="t" r="r" b="b"/>
              <a:pathLst>
                <a:path w="690531" h="468569">
                  <a:moveTo>
                    <a:pt x="19910" y="0"/>
                  </a:moveTo>
                  <a:lnTo>
                    <a:pt x="670621" y="0"/>
                  </a:lnTo>
                  <a:cubicBezTo>
                    <a:pt x="675902" y="0"/>
                    <a:pt x="680966" y="2098"/>
                    <a:pt x="684700" y="5832"/>
                  </a:cubicBezTo>
                  <a:cubicBezTo>
                    <a:pt x="688434" y="9565"/>
                    <a:pt x="690531" y="14630"/>
                    <a:pt x="690531" y="19910"/>
                  </a:cubicBezTo>
                  <a:lnTo>
                    <a:pt x="690531" y="448659"/>
                  </a:lnTo>
                  <a:cubicBezTo>
                    <a:pt x="690531" y="459655"/>
                    <a:pt x="681617" y="468569"/>
                    <a:pt x="670621" y="468569"/>
                  </a:cubicBezTo>
                  <a:lnTo>
                    <a:pt x="19910" y="468569"/>
                  </a:lnTo>
                  <a:cubicBezTo>
                    <a:pt x="8914" y="468569"/>
                    <a:pt x="0" y="459655"/>
                    <a:pt x="0" y="448659"/>
                  </a:cubicBezTo>
                  <a:lnTo>
                    <a:pt x="0" y="19910"/>
                  </a:lnTo>
                  <a:cubicBezTo>
                    <a:pt x="0" y="14630"/>
                    <a:pt x="2098" y="9565"/>
                    <a:pt x="5832" y="5832"/>
                  </a:cubicBezTo>
                  <a:cubicBezTo>
                    <a:pt x="9565" y="2098"/>
                    <a:pt x="14630" y="0"/>
                    <a:pt x="19910" y="0"/>
                  </a:cubicBez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690531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7489737" y="8579765"/>
            <a:ext cx="567825" cy="280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04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145088" y="1501087"/>
            <a:ext cx="10656512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Problématique &amp; </a:t>
            </a: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Résultat</a:t>
            </a: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 </a:t>
            </a: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attendu</a:t>
            </a:r>
            <a:endParaRPr lang="en-US" sz="5000" b="1" dirty="0">
              <a:solidFill>
                <a:srgbClr val="1F2020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9499310" y="3454937"/>
            <a:ext cx="7400456" cy="5153403"/>
            <a:chOff x="0" y="0"/>
            <a:chExt cx="672880" cy="46856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72880" cy="468569"/>
            </a:xfrm>
            <a:custGeom>
              <a:avLst/>
              <a:gdLst/>
              <a:ahLst/>
              <a:cxnLst/>
              <a:rect l="l" t="t" r="r" b="b"/>
              <a:pathLst>
                <a:path w="672880" h="468569">
                  <a:moveTo>
                    <a:pt x="20432" y="0"/>
                  </a:moveTo>
                  <a:lnTo>
                    <a:pt x="652448" y="0"/>
                  </a:lnTo>
                  <a:cubicBezTo>
                    <a:pt x="657867" y="0"/>
                    <a:pt x="663064" y="2153"/>
                    <a:pt x="666895" y="5985"/>
                  </a:cubicBezTo>
                  <a:cubicBezTo>
                    <a:pt x="670727" y="9816"/>
                    <a:pt x="672880" y="15013"/>
                    <a:pt x="672880" y="20432"/>
                  </a:cubicBezTo>
                  <a:lnTo>
                    <a:pt x="672880" y="448136"/>
                  </a:lnTo>
                  <a:cubicBezTo>
                    <a:pt x="672880" y="453555"/>
                    <a:pt x="670727" y="458752"/>
                    <a:pt x="666895" y="462584"/>
                  </a:cubicBezTo>
                  <a:cubicBezTo>
                    <a:pt x="663064" y="466416"/>
                    <a:pt x="657867" y="468569"/>
                    <a:pt x="652448" y="468569"/>
                  </a:cubicBezTo>
                  <a:lnTo>
                    <a:pt x="20432" y="468569"/>
                  </a:lnTo>
                  <a:cubicBezTo>
                    <a:pt x="15013" y="468569"/>
                    <a:pt x="9816" y="466416"/>
                    <a:pt x="5985" y="462584"/>
                  </a:cubicBezTo>
                  <a:cubicBezTo>
                    <a:pt x="2153" y="458752"/>
                    <a:pt x="0" y="453555"/>
                    <a:pt x="0" y="448136"/>
                  </a:cubicBezTo>
                  <a:lnTo>
                    <a:pt x="0" y="20432"/>
                  </a:lnTo>
                  <a:cubicBezTo>
                    <a:pt x="0" y="15013"/>
                    <a:pt x="2153" y="9816"/>
                    <a:pt x="5985" y="5985"/>
                  </a:cubicBezTo>
                  <a:cubicBezTo>
                    <a:pt x="9816" y="2153"/>
                    <a:pt x="15013" y="0"/>
                    <a:pt x="20432" y="0"/>
                  </a:cubicBez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672880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3636543" y="3719690"/>
            <a:ext cx="3065954" cy="5143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62"/>
              </a:lnSpc>
            </a:pPr>
            <a:r>
              <a:rPr lang="en-US" sz="3044" b="1" dirty="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Problématique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353801" y="3719690"/>
            <a:ext cx="3886200" cy="5143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62"/>
              </a:lnSpc>
            </a:pPr>
            <a:r>
              <a:rPr lang="en-US" sz="3044" b="1" dirty="0" err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Résultat</a:t>
            </a:r>
            <a:r>
              <a:rPr lang="en-US" sz="3044" b="1" dirty="0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 </a:t>
            </a:r>
            <a:r>
              <a:rPr lang="en-US" sz="3044" b="1" dirty="0" err="1">
                <a:solidFill>
                  <a:srgbClr val="FFFFFF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attendu</a:t>
            </a:r>
            <a:endParaRPr lang="en-US" sz="3044" b="1" dirty="0">
              <a:solidFill>
                <a:srgbClr val="FFFFFF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809927" y="4456430"/>
            <a:ext cx="7098834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L’absence d’interopérabilité entre les données des différents modes empêche une lecture cohérente et une analyse globale.</a:t>
            </a:r>
            <a:br>
              <a:rPr lang="fr-FR" sz="24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</a:br>
            <a:r>
              <a:rPr lang="fr-FR" sz="24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Les indicateurs sont biaisés, les anomalies difficiles à détecter, et les décisions souvent prises sans vision consolidée.</a:t>
            </a:r>
            <a:br>
              <a:rPr lang="fr-FR" sz="24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</a:br>
            <a:r>
              <a:rPr lang="fr-FR" sz="24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Il devient crucial de relier les flux autour des stations communes, de fiabiliser les enregistrements et de produire des alertes et rapports exploitables en temps réel.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604141" y="4456430"/>
            <a:ext cx="7142724" cy="3724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fr-FR" sz="22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Déployer une </a:t>
            </a:r>
            <a:r>
              <a:rPr lang="fr-FR" sz="2200" b="1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pipeline robuste et modulaire</a:t>
            </a:r>
            <a:r>
              <a:rPr lang="fr-FR" sz="22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 capable de :</a:t>
            </a:r>
          </a:p>
          <a:p>
            <a:r>
              <a:rPr lang="fr-FR" sz="2200" b="1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Normaliser</a:t>
            </a:r>
            <a:r>
              <a:rPr lang="fr-FR" sz="22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 les données multi-sources (vélo, bus, métro)</a:t>
            </a:r>
          </a:p>
          <a:p>
            <a:r>
              <a:rPr lang="fr-FR" sz="2200" b="1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Dédupliquer et fiabiliser</a:t>
            </a:r>
            <a:r>
              <a:rPr lang="fr-FR" sz="22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 les enregistrements</a:t>
            </a:r>
          </a:p>
          <a:p>
            <a:r>
              <a:rPr lang="fr-FR" sz="2200" b="1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Relier</a:t>
            </a:r>
            <a:r>
              <a:rPr lang="fr-FR" sz="22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 les flux autour des stations communes</a:t>
            </a:r>
          </a:p>
          <a:p>
            <a:r>
              <a:rPr lang="fr-FR" sz="2200" b="1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Générer</a:t>
            </a:r>
            <a:r>
              <a:rPr lang="fr-FR" sz="22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 des rapports clairs et des alertes automatisées</a:t>
            </a:r>
            <a:br>
              <a:rPr lang="fr-FR" sz="22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</a:br>
            <a:r>
              <a:rPr lang="fr-FR" sz="22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Objectif final : offrir une </a:t>
            </a:r>
            <a:r>
              <a:rPr lang="fr-FR" sz="2200" b="1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vision unifiée de la mobilité</a:t>
            </a:r>
            <a:r>
              <a:rPr lang="fr-FR" sz="22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, renforcer la </a:t>
            </a:r>
            <a:r>
              <a:rPr lang="fr-FR" sz="2200" b="1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réactivité opérationnelle</a:t>
            </a:r>
            <a:r>
              <a:rPr lang="fr-FR" sz="22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 et soutenir un </a:t>
            </a:r>
            <a:r>
              <a:rPr lang="fr-FR" sz="2200" b="1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pilotage stratégique par la donnée</a:t>
            </a:r>
            <a:r>
              <a:rPr lang="fr-FR" sz="2200" dirty="0">
                <a:solidFill>
                  <a:schemeClr val="bg1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954588" y="2295998"/>
            <a:ext cx="604632" cy="85313"/>
            <a:chOff x="0" y="0"/>
            <a:chExt cx="159245" cy="2246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559220" y="2295998"/>
            <a:ext cx="604632" cy="85313"/>
            <a:chOff x="0" y="0"/>
            <a:chExt cx="159245" cy="2246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15" name="Group 15"/>
          <p:cNvGrpSpPr/>
          <p:nvPr/>
        </p:nvGrpSpPr>
        <p:grpSpPr>
          <a:xfrm>
            <a:off x="1335452" y="4023221"/>
            <a:ext cx="7237378" cy="3182526"/>
            <a:chOff x="0" y="0"/>
            <a:chExt cx="1489172" cy="65484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89172" cy="654841"/>
            </a:xfrm>
            <a:custGeom>
              <a:avLst/>
              <a:gdLst/>
              <a:ahLst/>
              <a:cxnLst/>
              <a:rect l="l" t="t" r="r" b="b"/>
              <a:pathLst>
                <a:path w="1489172" h="654841">
                  <a:moveTo>
                    <a:pt x="20893" y="0"/>
                  </a:moveTo>
                  <a:lnTo>
                    <a:pt x="1468280" y="0"/>
                  </a:lnTo>
                  <a:cubicBezTo>
                    <a:pt x="1479818" y="0"/>
                    <a:pt x="1489172" y="9354"/>
                    <a:pt x="1489172" y="20893"/>
                  </a:cubicBezTo>
                  <a:lnTo>
                    <a:pt x="1489172" y="633948"/>
                  </a:lnTo>
                  <a:cubicBezTo>
                    <a:pt x="1489172" y="639489"/>
                    <a:pt x="1486971" y="644803"/>
                    <a:pt x="1483053" y="648721"/>
                  </a:cubicBezTo>
                  <a:cubicBezTo>
                    <a:pt x="1479135" y="652640"/>
                    <a:pt x="1473821" y="654841"/>
                    <a:pt x="1468280" y="654841"/>
                  </a:cubicBezTo>
                  <a:lnTo>
                    <a:pt x="20893" y="654841"/>
                  </a:lnTo>
                  <a:cubicBezTo>
                    <a:pt x="9354" y="654841"/>
                    <a:pt x="0" y="645487"/>
                    <a:pt x="0" y="633948"/>
                  </a:cubicBezTo>
                  <a:lnTo>
                    <a:pt x="0" y="20893"/>
                  </a:lnTo>
                  <a:cubicBezTo>
                    <a:pt x="0" y="9354"/>
                    <a:pt x="9354" y="0"/>
                    <a:pt x="20893" y="0"/>
                  </a:cubicBez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489172" cy="6929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7489737" y="8579765"/>
            <a:ext cx="567825" cy="280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06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954588" y="1412536"/>
            <a:ext cx="6785944" cy="73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Architecture Générale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35452" y="2669401"/>
            <a:ext cx="13575846" cy="115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La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plateforme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repose sur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une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architecture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modulaire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,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conçue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pour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agréger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et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harmoniser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les flux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issus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de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différents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modes de transport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urbain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.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Chaque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source est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structurée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pour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faciliter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 les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traitements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, les jointures et les analyses </a:t>
            </a:r>
            <a:r>
              <a:rPr lang="en-US" sz="2199" dirty="0" err="1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croisées</a:t>
            </a:r>
            <a:r>
              <a:rPr lang="en-US" sz="2199" dirty="0">
                <a:solidFill>
                  <a:srgbClr val="1F2020"/>
                </a:solidFill>
                <a:latin typeface="Open Sans 1"/>
                <a:ea typeface="Open Sans 1"/>
                <a:cs typeface="Open Sans 1"/>
                <a:sym typeface="Open Sans 1"/>
              </a:rPr>
              <a:t>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2354385" y="7414188"/>
            <a:ext cx="12775965" cy="2368753"/>
            <a:chOff x="0" y="0"/>
            <a:chExt cx="2628799" cy="48739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628799" cy="487398"/>
            </a:xfrm>
            <a:custGeom>
              <a:avLst/>
              <a:gdLst/>
              <a:ahLst/>
              <a:cxnLst/>
              <a:rect l="l" t="t" r="r" b="b"/>
              <a:pathLst>
                <a:path w="2628799" h="487398">
                  <a:moveTo>
                    <a:pt x="11835" y="0"/>
                  </a:moveTo>
                  <a:lnTo>
                    <a:pt x="2616964" y="0"/>
                  </a:lnTo>
                  <a:cubicBezTo>
                    <a:pt x="2623501" y="0"/>
                    <a:pt x="2628799" y="5299"/>
                    <a:pt x="2628799" y="11835"/>
                  </a:cubicBezTo>
                  <a:lnTo>
                    <a:pt x="2628799" y="475562"/>
                  </a:lnTo>
                  <a:cubicBezTo>
                    <a:pt x="2628799" y="482099"/>
                    <a:pt x="2623501" y="487398"/>
                    <a:pt x="2616964" y="487398"/>
                  </a:cubicBezTo>
                  <a:lnTo>
                    <a:pt x="11835" y="487398"/>
                  </a:lnTo>
                  <a:cubicBezTo>
                    <a:pt x="5299" y="487398"/>
                    <a:pt x="0" y="482099"/>
                    <a:pt x="0" y="475562"/>
                  </a:cubicBezTo>
                  <a:lnTo>
                    <a:pt x="0" y="11835"/>
                  </a:lnTo>
                  <a:cubicBezTo>
                    <a:pt x="0" y="5299"/>
                    <a:pt x="5299" y="0"/>
                    <a:pt x="11835" y="0"/>
                  </a:cubicBezTo>
                  <a:close/>
                </a:path>
              </a:pathLst>
            </a:custGeom>
            <a:solidFill>
              <a:srgbClr val="222B66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2628799" cy="5254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3496697" y="4093934"/>
            <a:ext cx="2914888" cy="425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4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Sources </a:t>
            </a:r>
            <a:r>
              <a:rPr lang="en-US" sz="24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intégrées</a:t>
            </a:r>
            <a:endParaRPr lang="en-US" sz="2400" b="1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 Bold"/>
            </a:endParaRPr>
          </a:p>
        </p:txBody>
      </p:sp>
      <p:grpSp>
        <p:nvGrpSpPr>
          <p:cNvPr id="25" name="Group 25"/>
          <p:cNvGrpSpPr/>
          <p:nvPr/>
        </p:nvGrpSpPr>
        <p:grpSpPr>
          <a:xfrm>
            <a:off x="8849451" y="4023221"/>
            <a:ext cx="7108144" cy="3182526"/>
            <a:chOff x="0" y="0"/>
            <a:chExt cx="1462581" cy="654841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462581" cy="654841"/>
            </a:xfrm>
            <a:custGeom>
              <a:avLst/>
              <a:gdLst/>
              <a:ahLst/>
              <a:cxnLst/>
              <a:rect l="l" t="t" r="r" b="b"/>
              <a:pathLst>
                <a:path w="1462581" h="654841">
                  <a:moveTo>
                    <a:pt x="21273" y="0"/>
                  </a:moveTo>
                  <a:lnTo>
                    <a:pt x="1441308" y="0"/>
                  </a:lnTo>
                  <a:cubicBezTo>
                    <a:pt x="1446950" y="0"/>
                    <a:pt x="1452361" y="2241"/>
                    <a:pt x="1456351" y="6231"/>
                  </a:cubicBezTo>
                  <a:cubicBezTo>
                    <a:pt x="1460340" y="10220"/>
                    <a:pt x="1462581" y="15631"/>
                    <a:pt x="1462581" y="21273"/>
                  </a:cubicBezTo>
                  <a:lnTo>
                    <a:pt x="1462581" y="633568"/>
                  </a:lnTo>
                  <a:cubicBezTo>
                    <a:pt x="1462581" y="639210"/>
                    <a:pt x="1460340" y="644621"/>
                    <a:pt x="1456351" y="648610"/>
                  </a:cubicBezTo>
                  <a:cubicBezTo>
                    <a:pt x="1452361" y="652600"/>
                    <a:pt x="1446950" y="654841"/>
                    <a:pt x="1441308" y="654841"/>
                  </a:cubicBezTo>
                  <a:lnTo>
                    <a:pt x="21273" y="654841"/>
                  </a:lnTo>
                  <a:cubicBezTo>
                    <a:pt x="15631" y="654841"/>
                    <a:pt x="10220" y="652600"/>
                    <a:pt x="6231" y="648610"/>
                  </a:cubicBezTo>
                  <a:cubicBezTo>
                    <a:pt x="2241" y="644621"/>
                    <a:pt x="0" y="639210"/>
                    <a:pt x="0" y="633568"/>
                  </a:cubicBezTo>
                  <a:lnTo>
                    <a:pt x="0" y="21273"/>
                  </a:lnTo>
                  <a:cubicBezTo>
                    <a:pt x="0" y="15631"/>
                    <a:pt x="2241" y="10220"/>
                    <a:pt x="6231" y="6231"/>
                  </a:cubicBezTo>
                  <a:cubicBezTo>
                    <a:pt x="10220" y="2241"/>
                    <a:pt x="15631" y="0"/>
                    <a:pt x="21273" y="0"/>
                  </a:cubicBez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 dirty="0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1462581" cy="6929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0713371" y="4132440"/>
            <a:ext cx="3380304" cy="425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4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Référentiel</a:t>
            </a:r>
            <a:r>
              <a:rPr lang="en-US" sz="24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</a:t>
            </a:r>
            <a:r>
              <a:rPr lang="en-US" sz="24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commun</a:t>
            </a:r>
            <a:endParaRPr lang="en-US" sz="2400" b="1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7206402" y="7634372"/>
            <a:ext cx="3232998" cy="4256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4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Phases du pipeline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559220" y="8252777"/>
            <a:ext cx="12352077" cy="1674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31"/>
              </a:lnSpc>
            </a:pPr>
            <a:r>
              <a:rPr lang="en-US" sz="24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        </a:t>
            </a:r>
            <a:r>
              <a:rPr lang="en-US" sz="24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Schémas</a:t>
            </a:r>
            <a:r>
              <a:rPr lang="en-US" sz="24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→ </a:t>
            </a:r>
            <a:r>
              <a:rPr lang="en-US" sz="24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Nettoyage</a:t>
            </a:r>
            <a:r>
              <a:rPr lang="en-US" sz="24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→ Liens → Agrégations → </a:t>
            </a:r>
            <a:r>
              <a:rPr lang="en-US" sz="24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Revenus</a:t>
            </a:r>
            <a:r>
              <a:rPr lang="en-US" sz="24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→ </a:t>
            </a:r>
            <a:r>
              <a:rPr lang="en-US" sz="24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Alertes</a:t>
            </a:r>
            <a:r>
              <a:rPr lang="en-US" sz="24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→ Rapports</a:t>
            </a:r>
          </a:p>
          <a:p>
            <a:pPr algn="just">
              <a:lnSpc>
                <a:spcPts val="3431"/>
              </a:lnSpc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Chaque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phase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contribue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à transformer les données brutes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en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indicateurs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exploitables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en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assurant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la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fiabilité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, la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cohérence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et la pertinence des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résultats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  <a:p>
            <a:pPr algn="just">
              <a:lnSpc>
                <a:spcPts val="3079"/>
              </a:lnSpc>
            </a:pP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335452" y="4914900"/>
            <a:ext cx="6961577" cy="1092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just">
              <a:lnSpc>
                <a:spcPts val="2940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bike_trips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53390" lvl="1" indent="-226695" algn="just">
              <a:lnSpc>
                <a:spcPts val="2940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bus_routes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53390" lvl="1" indent="-226695" algn="just">
              <a:lnSpc>
                <a:spcPts val="2940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metro_entries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8849451" y="4838700"/>
            <a:ext cx="6961577" cy="358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just">
              <a:lnSpc>
                <a:spcPts val="2940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known_stations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16">
            <a:extLst>
              <a:ext uri="{FF2B5EF4-FFF2-40B4-BE49-F238E27FC236}">
                <a16:creationId xmlns:a16="http://schemas.microsoft.com/office/drawing/2014/main" id="{D3297FC5-26D4-04FA-3C67-7656517C6EAD}"/>
              </a:ext>
            </a:extLst>
          </p:cNvPr>
          <p:cNvGrpSpPr/>
          <p:nvPr/>
        </p:nvGrpSpPr>
        <p:grpSpPr>
          <a:xfrm>
            <a:off x="9220200" y="3224749"/>
            <a:ext cx="7759990" cy="5153403"/>
            <a:chOff x="0" y="0"/>
            <a:chExt cx="705570" cy="468569"/>
          </a:xfrm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19922094-80BF-D1D4-B2F9-7417E9356269}"/>
                </a:ext>
              </a:extLst>
            </p:cNvPr>
            <p:cNvSpPr/>
            <p:nvPr/>
          </p:nvSpPr>
          <p:spPr>
            <a:xfrm>
              <a:off x="0" y="0"/>
              <a:ext cx="705570" cy="468569"/>
            </a:xfrm>
            <a:custGeom>
              <a:avLst/>
              <a:gdLst/>
              <a:ahLst/>
              <a:cxnLst/>
              <a:rect l="l" t="t" r="r" b="b"/>
              <a:pathLst>
                <a:path w="705570" h="468569">
                  <a:moveTo>
                    <a:pt x="19486" y="0"/>
                  </a:moveTo>
                  <a:lnTo>
                    <a:pt x="686084" y="0"/>
                  </a:lnTo>
                  <a:cubicBezTo>
                    <a:pt x="691252" y="0"/>
                    <a:pt x="696209" y="2053"/>
                    <a:pt x="699863" y="5707"/>
                  </a:cubicBezTo>
                  <a:cubicBezTo>
                    <a:pt x="703517" y="9362"/>
                    <a:pt x="705570" y="14318"/>
                    <a:pt x="705570" y="19486"/>
                  </a:cubicBezTo>
                  <a:lnTo>
                    <a:pt x="705570" y="449083"/>
                  </a:lnTo>
                  <a:cubicBezTo>
                    <a:pt x="705570" y="454251"/>
                    <a:pt x="703517" y="459207"/>
                    <a:pt x="699863" y="462861"/>
                  </a:cubicBezTo>
                  <a:cubicBezTo>
                    <a:pt x="696209" y="466516"/>
                    <a:pt x="691252" y="468569"/>
                    <a:pt x="686084" y="468569"/>
                  </a:cubicBezTo>
                  <a:lnTo>
                    <a:pt x="19486" y="468569"/>
                  </a:lnTo>
                  <a:cubicBezTo>
                    <a:pt x="14318" y="468569"/>
                    <a:pt x="9362" y="466516"/>
                    <a:pt x="5707" y="462861"/>
                  </a:cubicBezTo>
                  <a:cubicBezTo>
                    <a:pt x="2053" y="459207"/>
                    <a:pt x="0" y="454251"/>
                    <a:pt x="0" y="449083"/>
                  </a:cubicBezTo>
                  <a:lnTo>
                    <a:pt x="0" y="19486"/>
                  </a:lnTo>
                  <a:cubicBezTo>
                    <a:pt x="0" y="14318"/>
                    <a:pt x="2053" y="9362"/>
                    <a:pt x="5707" y="5707"/>
                  </a:cubicBezTo>
                  <a:cubicBezTo>
                    <a:pt x="9362" y="2053"/>
                    <a:pt x="14318" y="0"/>
                    <a:pt x="19486" y="0"/>
                  </a:cubicBez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32" name="TextBox 18">
              <a:extLst>
                <a:ext uri="{FF2B5EF4-FFF2-40B4-BE49-F238E27FC236}">
                  <a16:creationId xmlns:a16="http://schemas.microsoft.com/office/drawing/2014/main" id="{BD287B72-390D-BE3C-5D6B-36532A3A3B9C}"/>
                </a:ext>
              </a:extLst>
            </p:cNvPr>
            <p:cNvSpPr txBox="1"/>
            <p:nvPr/>
          </p:nvSpPr>
          <p:spPr>
            <a:xfrm>
              <a:off x="0" y="-38100"/>
              <a:ext cx="705570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13">
            <a:extLst>
              <a:ext uri="{FF2B5EF4-FFF2-40B4-BE49-F238E27FC236}">
                <a16:creationId xmlns:a16="http://schemas.microsoft.com/office/drawing/2014/main" id="{757FA854-D404-961F-D188-3A9613127348}"/>
              </a:ext>
            </a:extLst>
          </p:cNvPr>
          <p:cNvGrpSpPr/>
          <p:nvPr/>
        </p:nvGrpSpPr>
        <p:grpSpPr>
          <a:xfrm>
            <a:off x="1052091" y="3224749"/>
            <a:ext cx="7594590" cy="5153403"/>
            <a:chOff x="0" y="0"/>
            <a:chExt cx="690531" cy="468569"/>
          </a:xfrm>
        </p:grpSpPr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33A3C4C3-1FA9-2BA8-46DB-D9CF4F638C2C}"/>
                </a:ext>
              </a:extLst>
            </p:cNvPr>
            <p:cNvSpPr/>
            <p:nvPr/>
          </p:nvSpPr>
          <p:spPr>
            <a:xfrm>
              <a:off x="0" y="0"/>
              <a:ext cx="690531" cy="468569"/>
            </a:xfrm>
            <a:custGeom>
              <a:avLst/>
              <a:gdLst/>
              <a:ahLst/>
              <a:cxnLst/>
              <a:rect l="l" t="t" r="r" b="b"/>
              <a:pathLst>
                <a:path w="690531" h="468569">
                  <a:moveTo>
                    <a:pt x="19910" y="0"/>
                  </a:moveTo>
                  <a:lnTo>
                    <a:pt x="670621" y="0"/>
                  </a:lnTo>
                  <a:cubicBezTo>
                    <a:pt x="675902" y="0"/>
                    <a:pt x="680966" y="2098"/>
                    <a:pt x="684700" y="5832"/>
                  </a:cubicBezTo>
                  <a:cubicBezTo>
                    <a:pt x="688434" y="9565"/>
                    <a:pt x="690531" y="14630"/>
                    <a:pt x="690531" y="19910"/>
                  </a:cubicBezTo>
                  <a:lnTo>
                    <a:pt x="690531" y="448659"/>
                  </a:lnTo>
                  <a:cubicBezTo>
                    <a:pt x="690531" y="459655"/>
                    <a:pt x="681617" y="468569"/>
                    <a:pt x="670621" y="468569"/>
                  </a:cubicBezTo>
                  <a:lnTo>
                    <a:pt x="19910" y="468569"/>
                  </a:lnTo>
                  <a:cubicBezTo>
                    <a:pt x="8914" y="468569"/>
                    <a:pt x="0" y="459655"/>
                    <a:pt x="0" y="448659"/>
                  </a:cubicBezTo>
                  <a:lnTo>
                    <a:pt x="0" y="19910"/>
                  </a:lnTo>
                  <a:cubicBezTo>
                    <a:pt x="0" y="14630"/>
                    <a:pt x="2098" y="9565"/>
                    <a:pt x="5832" y="5832"/>
                  </a:cubicBezTo>
                  <a:cubicBezTo>
                    <a:pt x="9565" y="2098"/>
                    <a:pt x="14630" y="0"/>
                    <a:pt x="19910" y="0"/>
                  </a:cubicBez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9" name="TextBox 15">
              <a:extLst>
                <a:ext uri="{FF2B5EF4-FFF2-40B4-BE49-F238E27FC236}">
                  <a16:creationId xmlns:a16="http://schemas.microsoft.com/office/drawing/2014/main" id="{940E4C2E-5C1A-96CE-75AE-4A134749EBF0}"/>
                </a:ext>
              </a:extLst>
            </p:cNvPr>
            <p:cNvSpPr txBox="1"/>
            <p:nvPr/>
          </p:nvSpPr>
          <p:spPr>
            <a:xfrm>
              <a:off x="0" y="-38100"/>
              <a:ext cx="690531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920332" y="1103195"/>
            <a:ext cx="15167058" cy="1441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Phase 1 : </a:t>
            </a: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Schémas</a:t>
            </a: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 &amp; Sources Structuration des données brutes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920332" y="2710755"/>
            <a:ext cx="604632" cy="85313"/>
            <a:chOff x="0" y="0"/>
            <a:chExt cx="159245" cy="224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24965" y="2710755"/>
            <a:ext cx="604632" cy="85313"/>
            <a:chOff x="0" y="0"/>
            <a:chExt cx="159245" cy="2246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9" name="TextBox 19"/>
          <p:cNvSpPr txBox="1"/>
          <p:nvPr/>
        </p:nvSpPr>
        <p:spPr>
          <a:xfrm>
            <a:off x="17489737" y="8579765"/>
            <a:ext cx="567825" cy="280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07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126220" y="3702943"/>
            <a:ext cx="1588780" cy="438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Objeactif</a:t>
            </a:r>
            <a:endParaRPr lang="en-US" sz="2800" b="1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 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524000" y="4762500"/>
            <a:ext cx="6781800" cy="11726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Structurer les données brutes issues des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différents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modes de transport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afin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 poser les bases d’un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traitement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harmonisé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et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fiable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0285081" y="3811749"/>
            <a:ext cx="5630228" cy="438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Données </a:t>
            </a: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initiales</a:t>
            </a: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intégrées</a:t>
            </a:r>
            <a:endParaRPr lang="en-US" sz="2800" b="1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9804629" y="4610100"/>
            <a:ext cx="5883999" cy="1590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bike_trips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bus_routes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metro_entries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known_stations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13">
            <a:extLst>
              <a:ext uri="{FF2B5EF4-FFF2-40B4-BE49-F238E27FC236}">
                <a16:creationId xmlns:a16="http://schemas.microsoft.com/office/drawing/2014/main" id="{03F2A1D6-B6E0-54C5-D724-D9A70D99FA6F}"/>
              </a:ext>
            </a:extLst>
          </p:cNvPr>
          <p:cNvGrpSpPr/>
          <p:nvPr/>
        </p:nvGrpSpPr>
        <p:grpSpPr>
          <a:xfrm>
            <a:off x="9169410" y="3224749"/>
            <a:ext cx="7594590" cy="5153403"/>
            <a:chOff x="0" y="0"/>
            <a:chExt cx="690531" cy="468569"/>
          </a:xfrm>
        </p:grpSpPr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8FDDB79A-B43E-16A6-88F9-182967E1BD1F}"/>
                </a:ext>
              </a:extLst>
            </p:cNvPr>
            <p:cNvSpPr/>
            <p:nvPr/>
          </p:nvSpPr>
          <p:spPr>
            <a:xfrm>
              <a:off x="0" y="0"/>
              <a:ext cx="690531" cy="468569"/>
            </a:xfrm>
            <a:custGeom>
              <a:avLst/>
              <a:gdLst/>
              <a:ahLst/>
              <a:cxnLst/>
              <a:rect l="l" t="t" r="r" b="b"/>
              <a:pathLst>
                <a:path w="690531" h="468569">
                  <a:moveTo>
                    <a:pt x="19910" y="0"/>
                  </a:moveTo>
                  <a:lnTo>
                    <a:pt x="670621" y="0"/>
                  </a:lnTo>
                  <a:cubicBezTo>
                    <a:pt x="675902" y="0"/>
                    <a:pt x="680966" y="2098"/>
                    <a:pt x="684700" y="5832"/>
                  </a:cubicBezTo>
                  <a:cubicBezTo>
                    <a:pt x="688434" y="9565"/>
                    <a:pt x="690531" y="14630"/>
                    <a:pt x="690531" y="19910"/>
                  </a:cubicBezTo>
                  <a:lnTo>
                    <a:pt x="690531" y="448659"/>
                  </a:lnTo>
                  <a:cubicBezTo>
                    <a:pt x="690531" y="459655"/>
                    <a:pt x="681617" y="468569"/>
                    <a:pt x="670621" y="468569"/>
                  </a:cubicBezTo>
                  <a:lnTo>
                    <a:pt x="19910" y="468569"/>
                  </a:lnTo>
                  <a:cubicBezTo>
                    <a:pt x="8914" y="468569"/>
                    <a:pt x="0" y="459655"/>
                    <a:pt x="0" y="448659"/>
                  </a:cubicBezTo>
                  <a:lnTo>
                    <a:pt x="0" y="19910"/>
                  </a:lnTo>
                  <a:cubicBezTo>
                    <a:pt x="0" y="14630"/>
                    <a:pt x="2098" y="9565"/>
                    <a:pt x="5832" y="5832"/>
                  </a:cubicBezTo>
                  <a:cubicBezTo>
                    <a:pt x="9565" y="2098"/>
                    <a:pt x="14630" y="0"/>
                    <a:pt x="19910" y="0"/>
                  </a:cubicBez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32" name="TextBox 15">
              <a:extLst>
                <a:ext uri="{FF2B5EF4-FFF2-40B4-BE49-F238E27FC236}">
                  <a16:creationId xmlns:a16="http://schemas.microsoft.com/office/drawing/2014/main" id="{C4453AD6-BB6B-4E78-4257-44811E7BE887}"/>
                </a:ext>
              </a:extLst>
            </p:cNvPr>
            <p:cNvSpPr txBox="1"/>
            <p:nvPr/>
          </p:nvSpPr>
          <p:spPr>
            <a:xfrm>
              <a:off x="0" y="-38100"/>
              <a:ext cx="690531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16">
            <a:extLst>
              <a:ext uri="{FF2B5EF4-FFF2-40B4-BE49-F238E27FC236}">
                <a16:creationId xmlns:a16="http://schemas.microsoft.com/office/drawing/2014/main" id="{5CEA7ABC-79CF-0652-7D8A-FD6750503146}"/>
              </a:ext>
            </a:extLst>
          </p:cNvPr>
          <p:cNvGrpSpPr/>
          <p:nvPr/>
        </p:nvGrpSpPr>
        <p:grpSpPr>
          <a:xfrm>
            <a:off x="1079210" y="3259319"/>
            <a:ext cx="7759990" cy="5153403"/>
            <a:chOff x="0" y="0"/>
            <a:chExt cx="705570" cy="468569"/>
          </a:xfrm>
        </p:grpSpPr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A0863315-30D9-539D-7AE8-8BDAE053BDA2}"/>
                </a:ext>
              </a:extLst>
            </p:cNvPr>
            <p:cNvSpPr/>
            <p:nvPr/>
          </p:nvSpPr>
          <p:spPr>
            <a:xfrm>
              <a:off x="0" y="0"/>
              <a:ext cx="705570" cy="468569"/>
            </a:xfrm>
            <a:custGeom>
              <a:avLst/>
              <a:gdLst/>
              <a:ahLst/>
              <a:cxnLst/>
              <a:rect l="l" t="t" r="r" b="b"/>
              <a:pathLst>
                <a:path w="705570" h="468569">
                  <a:moveTo>
                    <a:pt x="19486" y="0"/>
                  </a:moveTo>
                  <a:lnTo>
                    <a:pt x="686084" y="0"/>
                  </a:lnTo>
                  <a:cubicBezTo>
                    <a:pt x="691252" y="0"/>
                    <a:pt x="696209" y="2053"/>
                    <a:pt x="699863" y="5707"/>
                  </a:cubicBezTo>
                  <a:cubicBezTo>
                    <a:pt x="703517" y="9362"/>
                    <a:pt x="705570" y="14318"/>
                    <a:pt x="705570" y="19486"/>
                  </a:cubicBezTo>
                  <a:lnTo>
                    <a:pt x="705570" y="449083"/>
                  </a:lnTo>
                  <a:cubicBezTo>
                    <a:pt x="705570" y="454251"/>
                    <a:pt x="703517" y="459207"/>
                    <a:pt x="699863" y="462861"/>
                  </a:cubicBezTo>
                  <a:cubicBezTo>
                    <a:pt x="696209" y="466516"/>
                    <a:pt x="691252" y="468569"/>
                    <a:pt x="686084" y="468569"/>
                  </a:cubicBezTo>
                  <a:lnTo>
                    <a:pt x="19486" y="468569"/>
                  </a:lnTo>
                  <a:cubicBezTo>
                    <a:pt x="14318" y="468569"/>
                    <a:pt x="9362" y="466516"/>
                    <a:pt x="5707" y="462861"/>
                  </a:cubicBezTo>
                  <a:cubicBezTo>
                    <a:pt x="2053" y="459207"/>
                    <a:pt x="0" y="454251"/>
                    <a:pt x="0" y="449083"/>
                  </a:cubicBezTo>
                  <a:lnTo>
                    <a:pt x="0" y="19486"/>
                  </a:lnTo>
                  <a:cubicBezTo>
                    <a:pt x="0" y="14318"/>
                    <a:pt x="2053" y="9362"/>
                    <a:pt x="5707" y="5707"/>
                  </a:cubicBezTo>
                  <a:cubicBezTo>
                    <a:pt x="9362" y="2053"/>
                    <a:pt x="14318" y="0"/>
                    <a:pt x="19486" y="0"/>
                  </a:cubicBez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D1A84211-BAED-C38D-28AB-22DAED77D2CF}"/>
                </a:ext>
              </a:extLst>
            </p:cNvPr>
            <p:cNvSpPr txBox="1"/>
            <p:nvPr/>
          </p:nvSpPr>
          <p:spPr>
            <a:xfrm>
              <a:off x="0" y="-38100"/>
              <a:ext cx="705570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920332" y="1103195"/>
            <a:ext cx="15167058" cy="73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Phase 2 : </a:t>
            </a: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Nettoyage</a:t>
            </a: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 et </a:t>
            </a: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Déduplication</a:t>
            </a: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 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920332" y="2018941"/>
            <a:ext cx="604632" cy="85313"/>
            <a:chOff x="0" y="0"/>
            <a:chExt cx="159245" cy="224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24965" y="2018941"/>
            <a:ext cx="604632" cy="85313"/>
            <a:chOff x="0" y="0"/>
            <a:chExt cx="159245" cy="2246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9" name="TextBox 19"/>
          <p:cNvSpPr txBox="1"/>
          <p:nvPr/>
        </p:nvSpPr>
        <p:spPr>
          <a:xfrm>
            <a:off x="17489737" y="8579765"/>
            <a:ext cx="567825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08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274139" y="3604218"/>
            <a:ext cx="1370131" cy="438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Objectif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24000" y="4397425"/>
            <a:ext cx="6934200" cy="15702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Fiabiliser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les données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multimodales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en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éliminant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les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incohérences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doublons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et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valeurs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aberrantes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afin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garantir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une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base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solide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pour les analyses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254556" y="3651634"/>
            <a:ext cx="3424297" cy="438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Étapes de </a:t>
            </a:r>
            <a:r>
              <a:rPr lang="en-US" sz="28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nettoyage</a:t>
            </a:r>
            <a:endParaRPr lang="en-US" sz="2800" b="1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9421450" y="4526826"/>
            <a:ext cx="7255599" cy="1563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Normalisation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des noms de stations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Suppression des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doublons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vélo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(</a:t>
            </a:r>
            <a:r>
              <a:rPr lang="en-US" sz="2400" b="1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trip_id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)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Filtrage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arrêts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bus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invalides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Élimination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des entrées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métro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aberrantes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16">
            <a:extLst>
              <a:ext uri="{FF2B5EF4-FFF2-40B4-BE49-F238E27FC236}">
                <a16:creationId xmlns:a16="http://schemas.microsoft.com/office/drawing/2014/main" id="{3E045C26-3C07-1AA4-3BDE-0197E7E8C0BC}"/>
              </a:ext>
            </a:extLst>
          </p:cNvPr>
          <p:cNvGrpSpPr/>
          <p:nvPr/>
        </p:nvGrpSpPr>
        <p:grpSpPr>
          <a:xfrm>
            <a:off x="9220200" y="3224749"/>
            <a:ext cx="7759990" cy="5153403"/>
            <a:chOff x="0" y="0"/>
            <a:chExt cx="705570" cy="468569"/>
          </a:xfrm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1EF3D5FA-C883-E5FD-2470-737E39AE21D6}"/>
                </a:ext>
              </a:extLst>
            </p:cNvPr>
            <p:cNvSpPr/>
            <p:nvPr/>
          </p:nvSpPr>
          <p:spPr>
            <a:xfrm>
              <a:off x="0" y="0"/>
              <a:ext cx="705570" cy="468569"/>
            </a:xfrm>
            <a:custGeom>
              <a:avLst/>
              <a:gdLst/>
              <a:ahLst/>
              <a:cxnLst/>
              <a:rect l="l" t="t" r="r" b="b"/>
              <a:pathLst>
                <a:path w="705570" h="468569">
                  <a:moveTo>
                    <a:pt x="19486" y="0"/>
                  </a:moveTo>
                  <a:lnTo>
                    <a:pt x="686084" y="0"/>
                  </a:lnTo>
                  <a:cubicBezTo>
                    <a:pt x="691252" y="0"/>
                    <a:pt x="696209" y="2053"/>
                    <a:pt x="699863" y="5707"/>
                  </a:cubicBezTo>
                  <a:cubicBezTo>
                    <a:pt x="703517" y="9362"/>
                    <a:pt x="705570" y="14318"/>
                    <a:pt x="705570" y="19486"/>
                  </a:cubicBezTo>
                  <a:lnTo>
                    <a:pt x="705570" y="449083"/>
                  </a:lnTo>
                  <a:cubicBezTo>
                    <a:pt x="705570" y="454251"/>
                    <a:pt x="703517" y="459207"/>
                    <a:pt x="699863" y="462861"/>
                  </a:cubicBezTo>
                  <a:cubicBezTo>
                    <a:pt x="696209" y="466516"/>
                    <a:pt x="691252" y="468569"/>
                    <a:pt x="686084" y="468569"/>
                  </a:cubicBezTo>
                  <a:lnTo>
                    <a:pt x="19486" y="468569"/>
                  </a:lnTo>
                  <a:cubicBezTo>
                    <a:pt x="14318" y="468569"/>
                    <a:pt x="9362" y="466516"/>
                    <a:pt x="5707" y="462861"/>
                  </a:cubicBezTo>
                  <a:cubicBezTo>
                    <a:pt x="2053" y="459207"/>
                    <a:pt x="0" y="454251"/>
                    <a:pt x="0" y="449083"/>
                  </a:cubicBezTo>
                  <a:lnTo>
                    <a:pt x="0" y="19486"/>
                  </a:lnTo>
                  <a:cubicBezTo>
                    <a:pt x="0" y="14318"/>
                    <a:pt x="2053" y="9362"/>
                    <a:pt x="5707" y="5707"/>
                  </a:cubicBezTo>
                  <a:cubicBezTo>
                    <a:pt x="9362" y="2053"/>
                    <a:pt x="14318" y="0"/>
                    <a:pt x="19486" y="0"/>
                  </a:cubicBez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32" name="TextBox 18">
              <a:extLst>
                <a:ext uri="{FF2B5EF4-FFF2-40B4-BE49-F238E27FC236}">
                  <a16:creationId xmlns:a16="http://schemas.microsoft.com/office/drawing/2014/main" id="{B56FA6D8-01FC-9DAC-5495-9BFD345FF1B9}"/>
                </a:ext>
              </a:extLst>
            </p:cNvPr>
            <p:cNvSpPr txBox="1"/>
            <p:nvPr/>
          </p:nvSpPr>
          <p:spPr>
            <a:xfrm>
              <a:off x="0" y="-38100"/>
              <a:ext cx="705570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13">
            <a:extLst>
              <a:ext uri="{FF2B5EF4-FFF2-40B4-BE49-F238E27FC236}">
                <a16:creationId xmlns:a16="http://schemas.microsoft.com/office/drawing/2014/main" id="{663E5D80-3649-FB48-6891-DD027689BED7}"/>
              </a:ext>
            </a:extLst>
          </p:cNvPr>
          <p:cNvGrpSpPr/>
          <p:nvPr/>
        </p:nvGrpSpPr>
        <p:grpSpPr>
          <a:xfrm>
            <a:off x="1052091" y="3224749"/>
            <a:ext cx="7594590" cy="5153403"/>
            <a:chOff x="0" y="0"/>
            <a:chExt cx="690531" cy="468569"/>
          </a:xfrm>
        </p:grpSpPr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13726D6A-AB61-4E5B-79C9-E9ADB7572F00}"/>
                </a:ext>
              </a:extLst>
            </p:cNvPr>
            <p:cNvSpPr/>
            <p:nvPr/>
          </p:nvSpPr>
          <p:spPr>
            <a:xfrm>
              <a:off x="0" y="0"/>
              <a:ext cx="690531" cy="468569"/>
            </a:xfrm>
            <a:custGeom>
              <a:avLst/>
              <a:gdLst/>
              <a:ahLst/>
              <a:cxnLst/>
              <a:rect l="l" t="t" r="r" b="b"/>
              <a:pathLst>
                <a:path w="690531" h="468569">
                  <a:moveTo>
                    <a:pt x="19910" y="0"/>
                  </a:moveTo>
                  <a:lnTo>
                    <a:pt x="670621" y="0"/>
                  </a:lnTo>
                  <a:cubicBezTo>
                    <a:pt x="675902" y="0"/>
                    <a:pt x="680966" y="2098"/>
                    <a:pt x="684700" y="5832"/>
                  </a:cubicBezTo>
                  <a:cubicBezTo>
                    <a:pt x="688434" y="9565"/>
                    <a:pt x="690531" y="14630"/>
                    <a:pt x="690531" y="19910"/>
                  </a:cubicBezTo>
                  <a:lnTo>
                    <a:pt x="690531" y="448659"/>
                  </a:lnTo>
                  <a:cubicBezTo>
                    <a:pt x="690531" y="459655"/>
                    <a:pt x="681617" y="468569"/>
                    <a:pt x="670621" y="468569"/>
                  </a:cubicBezTo>
                  <a:lnTo>
                    <a:pt x="19910" y="468569"/>
                  </a:lnTo>
                  <a:cubicBezTo>
                    <a:pt x="8914" y="468569"/>
                    <a:pt x="0" y="459655"/>
                    <a:pt x="0" y="448659"/>
                  </a:cubicBezTo>
                  <a:lnTo>
                    <a:pt x="0" y="19910"/>
                  </a:lnTo>
                  <a:cubicBezTo>
                    <a:pt x="0" y="14630"/>
                    <a:pt x="2098" y="9565"/>
                    <a:pt x="5832" y="5832"/>
                  </a:cubicBezTo>
                  <a:cubicBezTo>
                    <a:pt x="9565" y="2098"/>
                    <a:pt x="14630" y="0"/>
                    <a:pt x="19910" y="0"/>
                  </a:cubicBez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29" name="TextBox 15">
              <a:extLst>
                <a:ext uri="{FF2B5EF4-FFF2-40B4-BE49-F238E27FC236}">
                  <a16:creationId xmlns:a16="http://schemas.microsoft.com/office/drawing/2014/main" id="{EE3AC0DD-8D22-7DC1-8F13-50396AD19991}"/>
                </a:ext>
              </a:extLst>
            </p:cNvPr>
            <p:cNvSpPr txBox="1"/>
            <p:nvPr/>
          </p:nvSpPr>
          <p:spPr>
            <a:xfrm>
              <a:off x="0" y="-38100"/>
              <a:ext cx="690531" cy="506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17259300" y="8210550"/>
            <a:ext cx="1028700" cy="1047750"/>
            <a:chOff x="0" y="0"/>
            <a:chExt cx="270933" cy="275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" cy="275951"/>
            </a:xfrm>
            <a:custGeom>
              <a:avLst/>
              <a:gdLst/>
              <a:ahLst/>
              <a:cxnLst/>
              <a:rect l="l" t="t" r="r" b="b"/>
              <a:pathLst>
                <a:path w="270933" h="275951">
                  <a:moveTo>
                    <a:pt x="0" y="0"/>
                  </a:moveTo>
                  <a:lnTo>
                    <a:pt x="270933" y="0"/>
                  </a:lnTo>
                  <a:lnTo>
                    <a:pt x="270933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0933" cy="314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920332" y="1103195"/>
            <a:ext cx="15167058" cy="736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000" b="1" dirty="0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Phase 3 : Lien &amp; </a:t>
            </a:r>
            <a:r>
              <a:rPr lang="en-US" sz="5000" b="1" dirty="0" err="1">
                <a:solidFill>
                  <a:srgbClr val="1F2020"/>
                </a:solidFill>
                <a:latin typeface="Raleway Bold"/>
                <a:ea typeface="Raleway Bold"/>
                <a:cs typeface="Raleway Bold"/>
                <a:sym typeface="Raleway Bold"/>
              </a:rPr>
              <a:t>Correspondaces</a:t>
            </a:r>
            <a:endParaRPr lang="en-US" sz="5000" b="1" dirty="0">
              <a:solidFill>
                <a:srgbClr val="1F2020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920332" y="2018941"/>
            <a:ext cx="604632" cy="85313"/>
            <a:chOff x="0" y="0"/>
            <a:chExt cx="159245" cy="224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061C4C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24965" y="2018941"/>
            <a:ext cx="604632" cy="85313"/>
            <a:chOff x="0" y="0"/>
            <a:chExt cx="159245" cy="2246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9245" cy="22469"/>
            </a:xfrm>
            <a:custGeom>
              <a:avLst/>
              <a:gdLst/>
              <a:ahLst/>
              <a:cxnLst/>
              <a:rect l="l" t="t" r="r" b="b"/>
              <a:pathLst>
                <a:path w="159245" h="22469">
                  <a:moveTo>
                    <a:pt x="0" y="0"/>
                  </a:moveTo>
                  <a:lnTo>
                    <a:pt x="159245" y="0"/>
                  </a:lnTo>
                  <a:lnTo>
                    <a:pt x="159245" y="22469"/>
                  </a:lnTo>
                  <a:lnTo>
                    <a:pt x="0" y="22469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9245" cy="60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0" y="0"/>
            <a:ext cx="1335452" cy="1028700"/>
            <a:chOff x="0" y="0"/>
            <a:chExt cx="351724" cy="2709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51724" cy="270933"/>
            </a:xfrm>
            <a:custGeom>
              <a:avLst/>
              <a:gdLst/>
              <a:ahLst/>
              <a:cxnLst/>
              <a:rect l="l" t="t" r="r" b="b"/>
              <a:pathLst>
                <a:path w="351724" h="270933">
                  <a:moveTo>
                    <a:pt x="0" y="0"/>
                  </a:moveTo>
                  <a:lnTo>
                    <a:pt x="351724" y="0"/>
                  </a:lnTo>
                  <a:lnTo>
                    <a:pt x="35172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90303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35172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-521647" y="-55445"/>
            <a:ext cx="2441979" cy="1139590"/>
          </a:xfrm>
          <a:custGeom>
            <a:avLst/>
            <a:gdLst/>
            <a:ahLst/>
            <a:cxnLst/>
            <a:rect l="l" t="t" r="r" b="b"/>
            <a:pathLst>
              <a:path w="2441979" h="1139590">
                <a:moveTo>
                  <a:pt x="0" y="0"/>
                </a:moveTo>
                <a:lnTo>
                  <a:pt x="2441979" y="0"/>
                </a:lnTo>
                <a:lnTo>
                  <a:pt x="2441979" y="1139590"/>
                </a:lnTo>
                <a:lnTo>
                  <a:pt x="0" y="113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9" name="TextBox 19"/>
          <p:cNvSpPr txBox="1"/>
          <p:nvPr/>
        </p:nvSpPr>
        <p:spPr>
          <a:xfrm>
            <a:off x="17489737" y="8579765"/>
            <a:ext cx="567825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09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126220" y="3561369"/>
            <a:ext cx="1446331" cy="438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Objectif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24000" y="4714427"/>
            <a:ext cx="6781800" cy="1563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Relier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les données issues des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différents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modes de transport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autour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d’un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identifiant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commun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“</a:t>
            </a:r>
            <a:r>
              <a:rPr lang="en-US" sz="24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la station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”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afin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créer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une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vue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multimodale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cohérente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et exploitable.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687812" y="3651406"/>
            <a:ext cx="2799100" cy="448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b="1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 Bold"/>
              </a:rPr>
              <a:t>Étapes de fusion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660801" y="4611378"/>
            <a:ext cx="7103199" cy="19611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Jointure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vélo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↔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métro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Construction de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station_usage</a:t>
            </a: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Cartographie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des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arrêts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 bus </a:t>
            </a:r>
          </a:p>
          <a:p>
            <a:pPr marL="474979" lvl="1" indent="-237490" algn="just">
              <a:lnSpc>
                <a:spcPts val="307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Validation des </a:t>
            </a:r>
            <a:r>
              <a:rPr lang="en-US" sz="2400" dirty="0" err="1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cohérences</a:t>
            </a:r>
            <a:r>
              <a:rPr lang="en-US" sz="2400" dirty="0">
                <a:solidFill>
                  <a:srgbClr val="FFFFFF"/>
                </a:solidFill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  <a:sym typeface="Open Sans 2"/>
              </a:rPr>
              <a:t>.</a:t>
            </a:r>
          </a:p>
          <a:p>
            <a:pPr algn="just">
              <a:lnSpc>
                <a:spcPts val="3079"/>
              </a:lnSpc>
            </a:pPr>
            <a:endParaRPr lang="en-US" sz="2400" dirty="0">
              <a:solidFill>
                <a:srgbClr val="FFFFFF"/>
              </a:solidFill>
              <a:latin typeface="Open Sans 1" panose="020B0604020202020204" charset="0"/>
              <a:ea typeface="Open Sans 1" panose="020B0604020202020204" charset="0"/>
              <a:cs typeface="Open Sans 1" panose="020B0604020202020204" charset="0"/>
              <a:sym typeface="Open Sans 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2870</Words>
  <Application>Microsoft Office PowerPoint</Application>
  <PresentationFormat>Personnalisé</PresentationFormat>
  <Paragraphs>239</Paragraphs>
  <Slides>15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4" baseType="lpstr">
      <vt:lpstr>Open Sans 1 Bold</vt:lpstr>
      <vt:lpstr>Open Sans 2 Bold</vt:lpstr>
      <vt:lpstr>Open Sans 1</vt:lpstr>
      <vt:lpstr>Calibri</vt:lpstr>
      <vt:lpstr>Raleway Bold</vt:lpstr>
      <vt:lpstr>Aptos</vt:lpstr>
      <vt:lpstr>Open Sans 2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Blue Modern Logistic Presentation</dc:title>
  <cp:lastModifiedBy>Ahmed Rachid Bangoura</cp:lastModifiedBy>
  <cp:revision>7</cp:revision>
  <dcterms:created xsi:type="dcterms:W3CDTF">2006-08-16T00:00:00Z</dcterms:created>
  <dcterms:modified xsi:type="dcterms:W3CDTF">2025-11-11T19:44:36Z</dcterms:modified>
  <dc:identifier>DAG4OiFPqiI</dc:identifier>
</cp:coreProperties>
</file>

<file path=docProps/thumbnail.jpeg>
</file>